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7" r:id="rId3"/>
    <p:sldId id="275" r:id="rId4"/>
    <p:sldId id="276" r:id="rId5"/>
    <p:sldId id="263" r:id="rId6"/>
    <p:sldId id="258" r:id="rId7"/>
    <p:sldId id="271" r:id="rId8"/>
    <p:sldId id="272" r:id="rId9"/>
    <p:sldId id="273" r:id="rId10"/>
    <p:sldId id="274" r:id="rId11"/>
    <p:sldId id="267" r:id="rId12"/>
    <p:sldId id="268" r:id="rId13"/>
    <p:sldId id="269" r:id="rId14"/>
    <p:sldId id="270" r:id="rId15"/>
    <p:sldId id="264" r:id="rId16"/>
    <p:sldId id="265" r:id="rId17"/>
    <p:sldId id="266" r:id="rId18"/>
    <p:sldId id="259" r:id="rId19"/>
    <p:sldId id="260" r:id="rId20"/>
    <p:sldId id="262"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2" d="100"/>
          <a:sy n="112" d="100"/>
        </p:scale>
        <p:origin x="46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1D288CD0-432F-4089-B2DE-9BF6B5A4327E}" type="datetimeFigureOut">
              <a:rPr lang="de-DE" smtClean="0"/>
              <a:t>31.05.2023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0AC0351-E5DB-49DA-BCD5-83636BA9DEDD}" type="slidenum">
              <a:rPr lang="de-DE" smtClean="0"/>
              <a:t>‹Nr.›</a:t>
            </a:fld>
            <a:endParaRPr lang="de-DE"/>
          </a:p>
        </p:txBody>
      </p:sp>
    </p:spTree>
    <p:extLst>
      <p:ext uri="{BB962C8B-B14F-4D97-AF65-F5344CB8AC3E}">
        <p14:creationId xmlns:p14="http://schemas.microsoft.com/office/powerpoint/2010/main" val="2044853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D288CD0-432F-4089-B2DE-9BF6B5A4327E}" type="datetimeFigureOut">
              <a:rPr lang="de-DE" smtClean="0"/>
              <a:t>31.05.2023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0AC0351-E5DB-49DA-BCD5-83636BA9DEDD}" type="slidenum">
              <a:rPr lang="de-DE" smtClean="0"/>
              <a:t>‹Nr.›</a:t>
            </a:fld>
            <a:endParaRPr lang="de-DE"/>
          </a:p>
        </p:txBody>
      </p:sp>
    </p:spTree>
    <p:extLst>
      <p:ext uri="{BB962C8B-B14F-4D97-AF65-F5344CB8AC3E}">
        <p14:creationId xmlns:p14="http://schemas.microsoft.com/office/powerpoint/2010/main" val="3397073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D288CD0-432F-4089-B2DE-9BF6B5A4327E}" type="datetimeFigureOut">
              <a:rPr lang="de-DE" smtClean="0"/>
              <a:t>31.05.2023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0AC0351-E5DB-49DA-BCD5-83636BA9DEDD}" type="slidenum">
              <a:rPr lang="de-DE" smtClean="0"/>
              <a:t>‹Nr.›</a:t>
            </a:fld>
            <a:endParaRPr lang="de-DE"/>
          </a:p>
        </p:txBody>
      </p:sp>
    </p:spTree>
    <p:extLst>
      <p:ext uri="{BB962C8B-B14F-4D97-AF65-F5344CB8AC3E}">
        <p14:creationId xmlns:p14="http://schemas.microsoft.com/office/powerpoint/2010/main" val="1876699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D288CD0-432F-4089-B2DE-9BF6B5A4327E}" type="datetimeFigureOut">
              <a:rPr lang="de-DE" smtClean="0"/>
              <a:t>31.05.2023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0AC0351-E5DB-49DA-BCD5-83636BA9DEDD}" type="slidenum">
              <a:rPr lang="de-DE" smtClean="0"/>
              <a:t>‹Nr.›</a:t>
            </a:fld>
            <a:endParaRPr lang="de-DE"/>
          </a:p>
        </p:txBody>
      </p:sp>
    </p:spTree>
    <p:extLst>
      <p:ext uri="{BB962C8B-B14F-4D97-AF65-F5344CB8AC3E}">
        <p14:creationId xmlns:p14="http://schemas.microsoft.com/office/powerpoint/2010/main" val="3635641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1D288CD0-432F-4089-B2DE-9BF6B5A4327E}" type="datetimeFigureOut">
              <a:rPr lang="de-DE" smtClean="0"/>
              <a:t>31.05.2023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0AC0351-E5DB-49DA-BCD5-83636BA9DEDD}" type="slidenum">
              <a:rPr lang="de-DE" smtClean="0"/>
              <a:t>‹Nr.›</a:t>
            </a:fld>
            <a:endParaRPr lang="de-DE"/>
          </a:p>
        </p:txBody>
      </p:sp>
    </p:spTree>
    <p:extLst>
      <p:ext uri="{BB962C8B-B14F-4D97-AF65-F5344CB8AC3E}">
        <p14:creationId xmlns:p14="http://schemas.microsoft.com/office/powerpoint/2010/main" val="754013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1D288CD0-432F-4089-B2DE-9BF6B5A4327E}" type="datetimeFigureOut">
              <a:rPr lang="de-DE" smtClean="0"/>
              <a:t>31.05.2023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0AC0351-E5DB-49DA-BCD5-83636BA9DEDD}" type="slidenum">
              <a:rPr lang="de-DE" smtClean="0"/>
              <a:t>‹Nr.›</a:t>
            </a:fld>
            <a:endParaRPr lang="de-DE"/>
          </a:p>
        </p:txBody>
      </p:sp>
    </p:spTree>
    <p:extLst>
      <p:ext uri="{BB962C8B-B14F-4D97-AF65-F5344CB8AC3E}">
        <p14:creationId xmlns:p14="http://schemas.microsoft.com/office/powerpoint/2010/main" val="430104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1D288CD0-432F-4089-B2DE-9BF6B5A4327E}" type="datetimeFigureOut">
              <a:rPr lang="de-DE" smtClean="0"/>
              <a:t>31.05.2023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0AC0351-E5DB-49DA-BCD5-83636BA9DEDD}" type="slidenum">
              <a:rPr lang="de-DE" smtClean="0"/>
              <a:t>‹Nr.›</a:t>
            </a:fld>
            <a:endParaRPr lang="de-DE"/>
          </a:p>
        </p:txBody>
      </p:sp>
    </p:spTree>
    <p:extLst>
      <p:ext uri="{BB962C8B-B14F-4D97-AF65-F5344CB8AC3E}">
        <p14:creationId xmlns:p14="http://schemas.microsoft.com/office/powerpoint/2010/main" val="273453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1D288CD0-432F-4089-B2DE-9BF6B5A4327E}" type="datetimeFigureOut">
              <a:rPr lang="de-DE" smtClean="0"/>
              <a:t>31.05.2023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0AC0351-E5DB-49DA-BCD5-83636BA9DEDD}" type="slidenum">
              <a:rPr lang="de-DE" smtClean="0"/>
              <a:t>‹Nr.›</a:t>
            </a:fld>
            <a:endParaRPr lang="de-DE"/>
          </a:p>
        </p:txBody>
      </p:sp>
    </p:spTree>
    <p:extLst>
      <p:ext uri="{BB962C8B-B14F-4D97-AF65-F5344CB8AC3E}">
        <p14:creationId xmlns:p14="http://schemas.microsoft.com/office/powerpoint/2010/main" val="623372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D288CD0-432F-4089-B2DE-9BF6B5A4327E}" type="datetimeFigureOut">
              <a:rPr lang="de-DE" smtClean="0"/>
              <a:t>31.05.2023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0AC0351-E5DB-49DA-BCD5-83636BA9DEDD}" type="slidenum">
              <a:rPr lang="de-DE" smtClean="0"/>
              <a:t>‹Nr.›</a:t>
            </a:fld>
            <a:endParaRPr lang="de-DE"/>
          </a:p>
        </p:txBody>
      </p:sp>
    </p:spTree>
    <p:extLst>
      <p:ext uri="{BB962C8B-B14F-4D97-AF65-F5344CB8AC3E}">
        <p14:creationId xmlns:p14="http://schemas.microsoft.com/office/powerpoint/2010/main" val="3219669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1D288CD0-432F-4089-B2DE-9BF6B5A4327E}" type="datetimeFigureOut">
              <a:rPr lang="de-DE" smtClean="0"/>
              <a:t>31.05.2023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0AC0351-E5DB-49DA-BCD5-83636BA9DEDD}" type="slidenum">
              <a:rPr lang="de-DE" smtClean="0"/>
              <a:t>‹Nr.›</a:t>
            </a:fld>
            <a:endParaRPr lang="de-DE"/>
          </a:p>
        </p:txBody>
      </p:sp>
    </p:spTree>
    <p:extLst>
      <p:ext uri="{BB962C8B-B14F-4D97-AF65-F5344CB8AC3E}">
        <p14:creationId xmlns:p14="http://schemas.microsoft.com/office/powerpoint/2010/main" val="3191592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1D288CD0-432F-4089-B2DE-9BF6B5A4327E}" type="datetimeFigureOut">
              <a:rPr lang="de-DE" smtClean="0"/>
              <a:t>31.05.2023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0AC0351-E5DB-49DA-BCD5-83636BA9DEDD}" type="slidenum">
              <a:rPr lang="de-DE" smtClean="0"/>
              <a:t>‹Nr.›</a:t>
            </a:fld>
            <a:endParaRPr lang="de-DE"/>
          </a:p>
        </p:txBody>
      </p:sp>
    </p:spTree>
    <p:extLst>
      <p:ext uri="{BB962C8B-B14F-4D97-AF65-F5344CB8AC3E}">
        <p14:creationId xmlns:p14="http://schemas.microsoft.com/office/powerpoint/2010/main" val="1605152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288CD0-432F-4089-B2DE-9BF6B5A4327E}" type="datetimeFigureOut">
              <a:rPr lang="de-DE" smtClean="0"/>
              <a:t>31.05.2023</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C0351-E5DB-49DA-BCD5-83636BA9DEDD}" type="slidenum">
              <a:rPr lang="de-DE" smtClean="0"/>
              <a:t>‹Nr.›</a:t>
            </a:fld>
            <a:endParaRPr lang="de-DE"/>
          </a:p>
        </p:txBody>
      </p:sp>
    </p:spTree>
    <p:extLst>
      <p:ext uri="{BB962C8B-B14F-4D97-AF65-F5344CB8AC3E}">
        <p14:creationId xmlns:p14="http://schemas.microsoft.com/office/powerpoint/2010/main" val="220350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hyperlink" Target="https://www.zukunftsraum-schule.de/pdf/kongress-2019/VRfL/100_VRfL_LIESTMANN_PW.pdf"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hyperlink" Target="https://www.ppp-architekten.de/portfolio/berufsschulcampus-uelzen/"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ue-n-rat.de/Forum-1/"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ue-n-rat.de/Forum-4/" TargetMode="External"/><Relationship Id="rId5" Type="http://schemas.openxmlformats.org/officeDocument/2006/relationships/hyperlink" Target="https://ue-n-rat.de/Forum-3/" TargetMode="External"/><Relationship Id="rId4" Type="http://schemas.openxmlformats.org/officeDocument/2006/relationships/hyperlink" Target="https://ue-n-rat.de/Forum-2/"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nachhaltig-uelzen.de/"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sdg-portal.de/de/"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383701" y="330524"/>
            <a:ext cx="5640224" cy="1468190"/>
          </a:xfrm>
        </p:spPr>
        <p:txBody>
          <a:bodyPr>
            <a:normAutofit fontScale="25000" lnSpcReduction="20000"/>
          </a:bodyPr>
          <a:lstStyle/>
          <a:p>
            <a:r>
              <a:rPr lang="de-DE" sz="16000" b="1" dirty="0" smtClean="0"/>
              <a:t>   </a:t>
            </a:r>
            <a:r>
              <a:rPr lang="de-DE" sz="19200" i="1" dirty="0" smtClean="0">
                <a:latin typeface="Arial" panose="020B0604020202020204" pitchFamily="34" charset="0"/>
                <a:cs typeface="Arial" panose="020B0604020202020204" pitchFamily="34" charset="0"/>
              </a:rPr>
              <a:t>Nachhaltigkeitsrat </a:t>
            </a:r>
            <a:endParaRPr lang="de-DE" sz="19200" i="1" dirty="0">
              <a:latin typeface="Arial" panose="020B0604020202020204" pitchFamily="34" charset="0"/>
              <a:cs typeface="Arial" panose="020B0604020202020204" pitchFamily="34" charset="0"/>
            </a:endParaRPr>
          </a:p>
          <a:p>
            <a:r>
              <a:rPr lang="de-DE" sz="19200" i="1" dirty="0" smtClean="0">
                <a:latin typeface="Arial" panose="020B0604020202020204" pitchFamily="34" charset="0"/>
                <a:cs typeface="Arial" panose="020B0604020202020204" pitchFamily="34" charset="0"/>
              </a:rPr>
              <a:t> - Region Uelzen</a:t>
            </a:r>
          </a:p>
          <a:p>
            <a:endParaRPr lang="de-DE" sz="4400" dirty="0"/>
          </a:p>
          <a:p>
            <a:r>
              <a:rPr lang="de-DE" sz="9600" dirty="0" smtClean="0"/>
              <a:t> Geschäftsstelle </a:t>
            </a:r>
            <a:r>
              <a:rPr lang="de-DE" sz="9600" smtClean="0"/>
              <a:t>an den BBS </a:t>
            </a:r>
            <a:r>
              <a:rPr lang="de-DE" sz="9600" dirty="0" smtClean="0"/>
              <a:t>I Uelzen</a:t>
            </a:r>
            <a:endParaRPr lang="de-DE" dirty="0"/>
          </a:p>
          <a:p>
            <a:r>
              <a:rPr lang="de-DE" sz="8600" b="1" dirty="0" smtClean="0"/>
              <a:t>  </a:t>
            </a:r>
            <a:endParaRPr lang="de-DE" sz="16000" b="1" dirty="0"/>
          </a:p>
        </p:txBody>
      </p:sp>
      <p:sp>
        <p:nvSpPr>
          <p:cNvPr id="4" name="Textfeld 3"/>
          <p:cNvSpPr txBox="1"/>
          <p:nvPr/>
        </p:nvSpPr>
        <p:spPr>
          <a:xfrm>
            <a:off x="7375021" y="4580553"/>
            <a:ext cx="4604695" cy="1015663"/>
          </a:xfrm>
          <a:prstGeom prst="rect">
            <a:avLst/>
          </a:prstGeom>
          <a:noFill/>
        </p:spPr>
        <p:txBody>
          <a:bodyPr wrap="square" rtlCol="0">
            <a:spAutoFit/>
          </a:bodyPr>
          <a:lstStyle/>
          <a:p>
            <a:pPr algn="ctr"/>
            <a:endParaRPr lang="de-DE" sz="3600" dirty="0" smtClean="0"/>
          </a:p>
          <a:p>
            <a:pPr algn="ctr"/>
            <a:endParaRPr lang="de-DE" sz="2400" dirty="0"/>
          </a:p>
        </p:txBody>
      </p:sp>
      <p:pic>
        <p:nvPicPr>
          <p:cNvPr id="8" name="Grafik 7"/>
          <p:cNvPicPr>
            <a:picLocks noChangeAspect="1"/>
          </p:cNvPicPr>
          <p:nvPr/>
        </p:nvPicPr>
        <p:blipFill>
          <a:blip r:embed="rId2"/>
          <a:stretch>
            <a:fillRect/>
          </a:stretch>
        </p:blipFill>
        <p:spPr>
          <a:xfrm>
            <a:off x="6801220" y="3443954"/>
            <a:ext cx="5209915" cy="3086547"/>
          </a:xfrm>
          <a:prstGeom prst="rect">
            <a:avLst/>
          </a:prstGeom>
        </p:spPr>
      </p:pic>
      <p:sp>
        <p:nvSpPr>
          <p:cNvPr id="5" name="Textfeld 4"/>
          <p:cNvSpPr txBox="1"/>
          <p:nvPr/>
        </p:nvSpPr>
        <p:spPr>
          <a:xfrm>
            <a:off x="196541" y="102552"/>
            <a:ext cx="6665732" cy="7632859"/>
          </a:xfrm>
          <a:prstGeom prst="rect">
            <a:avLst/>
          </a:prstGeom>
          <a:noFill/>
        </p:spPr>
        <p:txBody>
          <a:bodyPr wrap="square" rtlCol="0">
            <a:spAutoFit/>
          </a:bodyPr>
          <a:lstStyle/>
          <a:p>
            <a:r>
              <a:rPr lang="de-DE" sz="3600" b="1" dirty="0" smtClean="0"/>
              <a:t>Tagesordnung</a:t>
            </a:r>
          </a:p>
          <a:p>
            <a:r>
              <a:rPr lang="de-DE" dirty="0">
                <a:latin typeface="Roboto"/>
              </a:rPr>
              <a:t>TOP 1 Begrüßung, Gedenken an Verstorbene und Grußworte</a:t>
            </a:r>
            <a:r>
              <a:rPr lang="de-DE" dirty="0"/>
              <a:t/>
            </a:r>
            <a:br>
              <a:rPr lang="de-DE" dirty="0"/>
            </a:br>
            <a:r>
              <a:rPr lang="de-DE" dirty="0">
                <a:latin typeface="Roboto"/>
              </a:rPr>
              <a:t>TOP 2 Feststellung der fristgerechten Einladung und </a:t>
            </a:r>
            <a:endParaRPr lang="de-DE" dirty="0" smtClean="0">
              <a:latin typeface="Roboto"/>
            </a:endParaRPr>
          </a:p>
          <a:p>
            <a:r>
              <a:rPr lang="de-DE" dirty="0">
                <a:latin typeface="Roboto"/>
              </a:rPr>
              <a:t> </a:t>
            </a:r>
            <a:r>
              <a:rPr lang="de-DE" dirty="0" smtClean="0">
                <a:latin typeface="Roboto"/>
              </a:rPr>
              <a:t>          Genehmigung </a:t>
            </a:r>
            <a:r>
              <a:rPr lang="de-DE" dirty="0">
                <a:latin typeface="Roboto"/>
              </a:rPr>
              <a:t>der </a:t>
            </a:r>
            <a:r>
              <a:rPr lang="de-DE" dirty="0" smtClean="0">
                <a:latin typeface="Roboto"/>
              </a:rPr>
              <a:t>Tagesordnung (durch </a:t>
            </a:r>
            <a:r>
              <a:rPr lang="de-DE" dirty="0" err="1" smtClean="0">
                <a:latin typeface="Roboto"/>
              </a:rPr>
              <a:t>Initiatorengrp</a:t>
            </a:r>
            <a:r>
              <a:rPr lang="de-DE" dirty="0" smtClean="0">
                <a:latin typeface="Roboto"/>
              </a:rPr>
              <a:t>.)</a:t>
            </a:r>
            <a:r>
              <a:rPr lang="de-DE" dirty="0"/>
              <a:t/>
            </a:r>
            <a:br>
              <a:rPr lang="de-DE" dirty="0"/>
            </a:br>
            <a:r>
              <a:rPr lang="de-DE" dirty="0">
                <a:latin typeface="Roboto"/>
              </a:rPr>
              <a:t>TOP 3 Genehmigung des Protokolls der </a:t>
            </a:r>
            <a:r>
              <a:rPr lang="de-DE" dirty="0" smtClean="0">
                <a:latin typeface="Roboto"/>
              </a:rPr>
              <a:t>1.Nachhaltigkeitsrats-</a:t>
            </a:r>
          </a:p>
          <a:p>
            <a:r>
              <a:rPr lang="de-DE" dirty="0">
                <a:latin typeface="Roboto"/>
              </a:rPr>
              <a:t> </a:t>
            </a:r>
            <a:r>
              <a:rPr lang="de-DE" dirty="0" smtClean="0">
                <a:latin typeface="Roboto"/>
              </a:rPr>
              <a:t>          </a:t>
            </a:r>
            <a:r>
              <a:rPr lang="de-DE" dirty="0" err="1" smtClean="0">
                <a:latin typeface="Roboto"/>
              </a:rPr>
              <a:t>sitzung</a:t>
            </a:r>
            <a:r>
              <a:rPr lang="de-DE" dirty="0" smtClean="0">
                <a:latin typeface="Roboto"/>
              </a:rPr>
              <a:t> </a:t>
            </a:r>
            <a:r>
              <a:rPr lang="de-DE" dirty="0">
                <a:latin typeface="Roboto"/>
              </a:rPr>
              <a:t>vom </a:t>
            </a:r>
            <a:r>
              <a:rPr lang="de-DE" dirty="0" smtClean="0">
                <a:latin typeface="Roboto"/>
              </a:rPr>
              <a:t>03.06.2021 (durch </a:t>
            </a:r>
            <a:r>
              <a:rPr lang="de-DE" dirty="0" err="1" smtClean="0">
                <a:latin typeface="Roboto"/>
              </a:rPr>
              <a:t>Initiatorengrp</a:t>
            </a:r>
            <a:r>
              <a:rPr lang="de-DE" dirty="0" smtClean="0">
                <a:latin typeface="Roboto"/>
              </a:rPr>
              <a:t>.- Website)</a:t>
            </a:r>
            <a:r>
              <a:rPr lang="de-DE" dirty="0"/>
              <a:t/>
            </a:r>
            <a:br>
              <a:rPr lang="de-DE" dirty="0"/>
            </a:br>
            <a:r>
              <a:rPr lang="de-DE" dirty="0">
                <a:latin typeface="Roboto"/>
              </a:rPr>
              <a:t>TOP 4 Grußwort und Bericht vom Generalsekretär des </a:t>
            </a:r>
            <a:endParaRPr lang="de-DE" dirty="0" smtClean="0">
              <a:latin typeface="Roboto"/>
            </a:endParaRPr>
          </a:p>
          <a:p>
            <a:r>
              <a:rPr lang="de-DE" dirty="0">
                <a:latin typeface="Roboto"/>
              </a:rPr>
              <a:t> </a:t>
            </a:r>
            <a:r>
              <a:rPr lang="de-DE" dirty="0" smtClean="0">
                <a:latin typeface="Roboto"/>
              </a:rPr>
              <a:t>           nationalen </a:t>
            </a:r>
            <a:r>
              <a:rPr lang="de-DE" dirty="0">
                <a:latin typeface="Roboto"/>
              </a:rPr>
              <a:t>Rates für Nachhaltige Entwicklung RNE </a:t>
            </a:r>
            <a:endParaRPr lang="de-DE" dirty="0" smtClean="0">
              <a:latin typeface="Roboto"/>
            </a:endParaRPr>
          </a:p>
          <a:p>
            <a:r>
              <a:rPr lang="de-DE" dirty="0">
                <a:latin typeface="Roboto"/>
              </a:rPr>
              <a:t> </a:t>
            </a:r>
            <a:r>
              <a:rPr lang="de-DE" dirty="0" smtClean="0">
                <a:latin typeface="Roboto"/>
              </a:rPr>
              <a:t>           Herrn </a:t>
            </a:r>
            <a:r>
              <a:rPr lang="de-DE" dirty="0">
                <a:latin typeface="Roboto"/>
              </a:rPr>
              <a:t>Dr. Marc-Oliver Pahl - online zugeschaltet</a:t>
            </a:r>
            <a:r>
              <a:rPr lang="de-DE" dirty="0"/>
              <a:t/>
            </a:r>
            <a:br>
              <a:rPr lang="de-DE" dirty="0"/>
            </a:br>
            <a:r>
              <a:rPr lang="de-DE" dirty="0">
                <a:latin typeface="Roboto"/>
              </a:rPr>
              <a:t>TOP 5 Vortrag "Nachhaltigkeit im Handball" von Herrn Stefan </a:t>
            </a:r>
            <a:endParaRPr lang="de-DE" dirty="0" smtClean="0">
              <a:latin typeface="Roboto"/>
            </a:endParaRPr>
          </a:p>
          <a:p>
            <a:r>
              <a:rPr lang="de-DE" dirty="0">
                <a:latin typeface="Roboto"/>
              </a:rPr>
              <a:t> </a:t>
            </a:r>
            <a:r>
              <a:rPr lang="de-DE" dirty="0" smtClean="0">
                <a:latin typeface="Roboto"/>
              </a:rPr>
              <a:t>           </a:t>
            </a:r>
            <a:r>
              <a:rPr lang="de-DE" dirty="0" err="1" smtClean="0">
                <a:latin typeface="Roboto"/>
              </a:rPr>
              <a:t>Hüdepohl</a:t>
            </a:r>
            <a:r>
              <a:rPr lang="de-DE" dirty="0">
                <a:latin typeface="Roboto"/>
              </a:rPr>
              <a:t>, Vize Präsident Deutscher Handball Bund </a:t>
            </a:r>
            <a:endParaRPr lang="de-DE" dirty="0" smtClean="0">
              <a:latin typeface="Roboto"/>
            </a:endParaRPr>
          </a:p>
          <a:p>
            <a:r>
              <a:rPr lang="de-DE" dirty="0">
                <a:latin typeface="Roboto"/>
              </a:rPr>
              <a:t> </a:t>
            </a:r>
            <a:r>
              <a:rPr lang="de-DE" dirty="0" smtClean="0">
                <a:latin typeface="Roboto"/>
              </a:rPr>
              <a:t>           DHB </a:t>
            </a:r>
            <a:r>
              <a:rPr lang="de-DE" dirty="0">
                <a:latin typeface="Roboto"/>
              </a:rPr>
              <a:t>und Präsident Handballverband </a:t>
            </a:r>
            <a:r>
              <a:rPr lang="de-DE" dirty="0" smtClean="0">
                <a:latin typeface="Roboto"/>
              </a:rPr>
              <a:t>Niedersachsen-</a:t>
            </a:r>
          </a:p>
          <a:p>
            <a:r>
              <a:rPr lang="de-DE" dirty="0">
                <a:latin typeface="Roboto"/>
              </a:rPr>
              <a:t> </a:t>
            </a:r>
            <a:r>
              <a:rPr lang="de-DE" dirty="0" smtClean="0">
                <a:latin typeface="Roboto"/>
              </a:rPr>
              <a:t>           Bremen </a:t>
            </a:r>
            <a:r>
              <a:rPr lang="de-DE" dirty="0">
                <a:latin typeface="Roboto"/>
              </a:rPr>
              <a:t>(HVNB)</a:t>
            </a:r>
            <a:r>
              <a:rPr lang="de-DE" dirty="0"/>
              <a:t/>
            </a:r>
            <a:br>
              <a:rPr lang="de-DE" dirty="0"/>
            </a:br>
            <a:r>
              <a:rPr lang="de-DE" dirty="0">
                <a:latin typeface="Roboto"/>
              </a:rPr>
              <a:t>TOP 6 Bericht "Zwei Jahre N-Rat-UE" und "Jahresprogramm </a:t>
            </a:r>
            <a:endParaRPr lang="de-DE" dirty="0" smtClean="0">
              <a:latin typeface="Roboto"/>
            </a:endParaRPr>
          </a:p>
          <a:p>
            <a:r>
              <a:rPr lang="de-DE" dirty="0">
                <a:latin typeface="Roboto"/>
              </a:rPr>
              <a:t> </a:t>
            </a:r>
            <a:r>
              <a:rPr lang="de-DE" dirty="0" smtClean="0">
                <a:latin typeface="Roboto"/>
              </a:rPr>
              <a:t>           2023</a:t>
            </a:r>
            <a:r>
              <a:rPr lang="de-DE" dirty="0">
                <a:latin typeface="Roboto"/>
              </a:rPr>
              <a:t>" vom Geschäftsstellenleiter Nachhaltigkeitsrat </a:t>
            </a:r>
            <a:r>
              <a:rPr lang="de-DE" dirty="0" smtClean="0">
                <a:latin typeface="Roboto"/>
              </a:rPr>
              <a:t>– </a:t>
            </a:r>
          </a:p>
          <a:p>
            <a:r>
              <a:rPr lang="de-DE" dirty="0">
                <a:latin typeface="Roboto"/>
              </a:rPr>
              <a:t> </a:t>
            </a:r>
            <a:r>
              <a:rPr lang="de-DE" dirty="0" smtClean="0">
                <a:latin typeface="Roboto"/>
              </a:rPr>
              <a:t>           Region </a:t>
            </a:r>
            <a:r>
              <a:rPr lang="de-DE" dirty="0">
                <a:latin typeface="Roboto"/>
              </a:rPr>
              <a:t>Uelzen Herrn Oberstudiendirektor Stefan </a:t>
            </a:r>
            <a:r>
              <a:rPr lang="de-DE" dirty="0" smtClean="0">
                <a:latin typeface="Roboto"/>
              </a:rPr>
              <a:t> </a:t>
            </a:r>
          </a:p>
          <a:p>
            <a:r>
              <a:rPr lang="de-DE" dirty="0">
                <a:latin typeface="Roboto"/>
              </a:rPr>
              <a:t> </a:t>
            </a:r>
            <a:r>
              <a:rPr lang="de-DE" dirty="0" smtClean="0">
                <a:latin typeface="Roboto"/>
              </a:rPr>
              <a:t>           Nowatschin</a:t>
            </a:r>
            <a:r>
              <a:rPr lang="de-DE" dirty="0"/>
              <a:t/>
            </a:r>
            <a:br>
              <a:rPr lang="de-DE" dirty="0"/>
            </a:br>
            <a:r>
              <a:rPr lang="de-DE" dirty="0">
                <a:latin typeface="Roboto"/>
              </a:rPr>
              <a:t>TOP 7 </a:t>
            </a:r>
            <a:r>
              <a:rPr lang="de-DE" dirty="0" smtClean="0">
                <a:latin typeface="Roboto"/>
              </a:rPr>
              <a:t> Bericht </a:t>
            </a:r>
            <a:r>
              <a:rPr lang="de-DE" dirty="0">
                <a:latin typeface="Roboto"/>
              </a:rPr>
              <a:t>aus dem Uelzener Nachhaltigkeitsnetzwerk</a:t>
            </a:r>
            <a:r>
              <a:rPr lang="de-DE" dirty="0"/>
              <a:t/>
            </a:r>
            <a:br>
              <a:rPr lang="de-DE" dirty="0"/>
            </a:br>
            <a:r>
              <a:rPr lang="de-DE" dirty="0">
                <a:latin typeface="Roboto"/>
              </a:rPr>
              <a:t>TOP 8 </a:t>
            </a:r>
            <a:r>
              <a:rPr lang="de-DE" dirty="0" smtClean="0">
                <a:latin typeface="Roboto"/>
              </a:rPr>
              <a:t> Wortbeiträge </a:t>
            </a:r>
            <a:r>
              <a:rPr lang="de-DE" dirty="0">
                <a:latin typeface="Roboto"/>
              </a:rPr>
              <a:t>und Ideen von </a:t>
            </a:r>
            <a:r>
              <a:rPr lang="de-DE" dirty="0" smtClean="0">
                <a:latin typeface="Roboto"/>
              </a:rPr>
              <a:t>Nachhaltigkeitsrats- </a:t>
            </a:r>
          </a:p>
          <a:p>
            <a:r>
              <a:rPr lang="de-DE" dirty="0">
                <a:latin typeface="Roboto"/>
              </a:rPr>
              <a:t> </a:t>
            </a:r>
            <a:r>
              <a:rPr lang="de-DE" dirty="0" smtClean="0">
                <a:latin typeface="Roboto"/>
              </a:rPr>
              <a:t>           </a:t>
            </a:r>
            <a:r>
              <a:rPr lang="de-DE" dirty="0" err="1" smtClean="0">
                <a:latin typeface="Roboto"/>
              </a:rPr>
              <a:t>mitgliedern</a:t>
            </a:r>
            <a:r>
              <a:rPr lang="de-DE" dirty="0" smtClean="0">
                <a:latin typeface="Roboto"/>
              </a:rPr>
              <a:t> </a:t>
            </a:r>
            <a:r>
              <a:rPr lang="de-DE" dirty="0">
                <a:latin typeface="Roboto"/>
              </a:rPr>
              <a:t>der Region Uelzen</a:t>
            </a:r>
            <a:r>
              <a:rPr lang="de-DE" dirty="0"/>
              <a:t/>
            </a:r>
            <a:br>
              <a:rPr lang="de-DE" dirty="0"/>
            </a:br>
            <a:r>
              <a:rPr lang="de-DE" dirty="0">
                <a:latin typeface="Roboto"/>
              </a:rPr>
              <a:t>TOP 9 </a:t>
            </a:r>
            <a:r>
              <a:rPr lang="de-DE" dirty="0" smtClean="0">
                <a:latin typeface="Roboto"/>
              </a:rPr>
              <a:t> Verschiedenes </a:t>
            </a:r>
            <a:r>
              <a:rPr lang="de-DE" dirty="0">
                <a:latin typeface="Roboto"/>
              </a:rPr>
              <a:t>und Termine</a:t>
            </a:r>
            <a:endParaRPr lang="de-DE" dirty="0"/>
          </a:p>
          <a:p>
            <a:r>
              <a:rPr lang="de-DE" sz="1000" dirty="0"/>
              <a:t/>
            </a:r>
            <a:br>
              <a:rPr lang="de-DE" sz="1000" dirty="0"/>
            </a:br>
            <a:r>
              <a:rPr lang="de-DE" dirty="0" smtClean="0"/>
              <a:t>Das </a:t>
            </a:r>
            <a:r>
              <a:rPr lang="de-DE" dirty="0"/>
              <a:t>aktuelle </a:t>
            </a:r>
            <a:r>
              <a:rPr lang="de-DE" dirty="0" smtClean="0"/>
              <a:t>Mitgliederverzeichnis </a:t>
            </a:r>
            <a:r>
              <a:rPr lang="de-DE" dirty="0"/>
              <a:t>- Stand </a:t>
            </a:r>
            <a:r>
              <a:rPr lang="de-DE" dirty="0" smtClean="0"/>
              <a:t>30.05.2023 </a:t>
            </a:r>
            <a:endParaRPr lang="de-DE" dirty="0"/>
          </a:p>
          <a:p>
            <a:r>
              <a:rPr lang="de-DE" sz="3600" b="1" dirty="0" smtClean="0"/>
              <a:t/>
            </a:r>
            <a:br>
              <a:rPr lang="de-DE" sz="3600" b="1" dirty="0" smtClean="0"/>
            </a:br>
            <a:endParaRPr lang="de-DE" sz="1200" b="1" dirty="0" smtClean="0"/>
          </a:p>
        </p:txBody>
      </p:sp>
    </p:spTree>
    <p:extLst>
      <p:ext uri="{BB962C8B-B14F-4D97-AF65-F5344CB8AC3E}">
        <p14:creationId xmlns:p14="http://schemas.microsoft.com/office/powerpoint/2010/main" val="3195105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195701" y="358922"/>
            <a:ext cx="5828224" cy="1439791"/>
          </a:xfrm>
        </p:spPr>
        <p:txBody>
          <a:bodyPr>
            <a:normAutofit fontScale="77500" lnSpcReduction="20000"/>
          </a:bodyPr>
          <a:lstStyle/>
          <a:p>
            <a:r>
              <a:rPr lang="de-DE" sz="16000" b="1" dirty="0" smtClean="0"/>
              <a:t>   </a:t>
            </a:r>
            <a:r>
              <a:rPr lang="de-DE" sz="8600" b="1" dirty="0" smtClean="0"/>
              <a:t>  </a:t>
            </a:r>
            <a:endParaRPr lang="de-DE" sz="16000" b="1" dirty="0"/>
          </a:p>
        </p:txBody>
      </p:sp>
      <p:sp>
        <p:nvSpPr>
          <p:cNvPr id="4" name="Textfeld 3"/>
          <p:cNvSpPr txBox="1"/>
          <p:nvPr/>
        </p:nvSpPr>
        <p:spPr>
          <a:xfrm>
            <a:off x="7375021" y="4580553"/>
            <a:ext cx="4604695" cy="1015663"/>
          </a:xfrm>
          <a:prstGeom prst="rect">
            <a:avLst/>
          </a:prstGeom>
          <a:noFill/>
        </p:spPr>
        <p:txBody>
          <a:bodyPr wrap="square" rtlCol="0">
            <a:spAutoFit/>
          </a:bodyPr>
          <a:lstStyle/>
          <a:p>
            <a:pPr algn="ctr"/>
            <a:endParaRPr lang="de-DE" sz="3600" dirty="0" smtClean="0"/>
          </a:p>
          <a:p>
            <a:pPr algn="ctr"/>
            <a:endParaRPr lang="de-DE" sz="2400" dirty="0"/>
          </a:p>
        </p:txBody>
      </p:sp>
      <p:pic>
        <p:nvPicPr>
          <p:cNvPr id="8" name="Grafik 7"/>
          <p:cNvPicPr>
            <a:picLocks noChangeAspect="1"/>
          </p:cNvPicPr>
          <p:nvPr/>
        </p:nvPicPr>
        <p:blipFill>
          <a:blip r:embed="rId2"/>
          <a:stretch>
            <a:fillRect/>
          </a:stretch>
        </p:blipFill>
        <p:spPr>
          <a:xfrm>
            <a:off x="9682385" y="5150864"/>
            <a:ext cx="2328749" cy="1379637"/>
          </a:xfrm>
          <a:prstGeom prst="rect">
            <a:avLst/>
          </a:prstGeom>
        </p:spPr>
      </p:pic>
      <p:sp>
        <p:nvSpPr>
          <p:cNvPr id="5" name="Textfeld 4"/>
          <p:cNvSpPr txBox="1"/>
          <p:nvPr/>
        </p:nvSpPr>
        <p:spPr>
          <a:xfrm>
            <a:off x="196540" y="153828"/>
            <a:ext cx="8844910" cy="7571303"/>
          </a:xfrm>
          <a:prstGeom prst="rect">
            <a:avLst/>
          </a:prstGeom>
          <a:noFill/>
        </p:spPr>
        <p:txBody>
          <a:bodyPr wrap="square" rtlCol="0">
            <a:spAutoFit/>
          </a:bodyPr>
          <a:lstStyle/>
          <a:p>
            <a:pPr lvl="0"/>
            <a:r>
              <a:rPr lang="de-DE" sz="2400" dirty="0" smtClean="0">
                <a:solidFill>
                  <a:prstClr val="black"/>
                </a:solidFill>
                <a:latin typeface="Roboto"/>
              </a:rPr>
              <a:t>TOP </a:t>
            </a:r>
            <a:r>
              <a:rPr lang="de-DE" sz="2400" dirty="0">
                <a:solidFill>
                  <a:prstClr val="black"/>
                </a:solidFill>
                <a:latin typeface="Roboto"/>
              </a:rPr>
              <a:t>6 </a:t>
            </a:r>
            <a:endParaRPr lang="de-DE" sz="2400" dirty="0" smtClean="0">
              <a:solidFill>
                <a:prstClr val="black"/>
              </a:solidFill>
              <a:latin typeface="Roboto"/>
            </a:endParaRPr>
          </a:p>
          <a:p>
            <a:pPr lvl="0"/>
            <a:r>
              <a:rPr lang="de-DE" dirty="0" smtClean="0">
                <a:solidFill>
                  <a:prstClr val="black"/>
                </a:solidFill>
              </a:rPr>
              <a:t>Bereiche </a:t>
            </a:r>
            <a:r>
              <a:rPr lang="de-DE" b="1" dirty="0" smtClean="0">
                <a:solidFill>
                  <a:prstClr val="black"/>
                </a:solidFill>
              </a:rPr>
              <a:t>Landkreis Uelzen:</a:t>
            </a:r>
          </a:p>
          <a:p>
            <a:pPr lvl="0"/>
            <a:r>
              <a:rPr lang="de-DE" b="1" dirty="0" smtClean="0">
                <a:solidFill>
                  <a:prstClr val="black"/>
                </a:solidFill>
              </a:rPr>
              <a:t>SDG 1 </a:t>
            </a:r>
            <a:r>
              <a:rPr lang="de-DE" b="1" dirty="0" smtClean="0">
                <a:solidFill>
                  <a:srgbClr val="FF0000"/>
                </a:solidFill>
              </a:rPr>
              <a:t>Armut – Altersarmut 2,49 </a:t>
            </a:r>
            <a:r>
              <a:rPr lang="de-DE" b="1" dirty="0" err="1" smtClean="0">
                <a:solidFill>
                  <a:srgbClr val="FF0000"/>
                </a:solidFill>
              </a:rPr>
              <a:t>verschlechert</a:t>
            </a:r>
            <a:endParaRPr lang="de-DE" b="1" dirty="0" smtClean="0">
              <a:solidFill>
                <a:srgbClr val="FF0000"/>
              </a:solidFill>
            </a:endParaRPr>
          </a:p>
          <a:p>
            <a:pPr lvl="0"/>
            <a:r>
              <a:rPr lang="de-DE" b="1" dirty="0">
                <a:solidFill>
                  <a:prstClr val="black"/>
                </a:solidFill>
              </a:rPr>
              <a:t>SDG </a:t>
            </a:r>
            <a:r>
              <a:rPr lang="de-DE" b="1" dirty="0" smtClean="0">
                <a:solidFill>
                  <a:prstClr val="black"/>
                </a:solidFill>
              </a:rPr>
              <a:t>2 </a:t>
            </a:r>
            <a:r>
              <a:rPr lang="de-DE" b="1" dirty="0" smtClean="0">
                <a:solidFill>
                  <a:srgbClr val="FF0000"/>
                </a:solidFill>
              </a:rPr>
              <a:t>Stickstoffüberschuss </a:t>
            </a:r>
            <a:r>
              <a:rPr lang="de-DE" b="1" dirty="0">
                <a:solidFill>
                  <a:srgbClr val="FF0000"/>
                </a:solidFill>
              </a:rPr>
              <a:t>der Landwirtschaft (kg / </a:t>
            </a:r>
            <a:r>
              <a:rPr lang="de-DE" b="1" dirty="0" smtClean="0">
                <a:solidFill>
                  <a:srgbClr val="FF0000"/>
                </a:solidFill>
              </a:rPr>
              <a:t>ha) 51,27</a:t>
            </a:r>
          </a:p>
          <a:p>
            <a:pPr lvl="0"/>
            <a:r>
              <a:rPr lang="de-DE" b="1" dirty="0">
                <a:solidFill>
                  <a:prstClr val="black"/>
                </a:solidFill>
              </a:rPr>
              <a:t>SDG 3 </a:t>
            </a:r>
            <a:r>
              <a:rPr lang="de-DE" b="1" dirty="0">
                <a:solidFill>
                  <a:srgbClr val="FF0000"/>
                </a:solidFill>
              </a:rPr>
              <a:t>Vorzeitige Sterblichkeit - Frauen (Todesfälle je 1.000 </a:t>
            </a:r>
            <a:r>
              <a:rPr lang="de-DE" b="1" dirty="0" smtClean="0">
                <a:solidFill>
                  <a:srgbClr val="FF0000"/>
                </a:solidFill>
              </a:rPr>
              <a:t>Einwohnerinnen) 1,08</a:t>
            </a:r>
          </a:p>
          <a:p>
            <a:pPr lvl="0"/>
            <a:r>
              <a:rPr lang="de-DE" b="1" dirty="0">
                <a:solidFill>
                  <a:srgbClr val="FF0000"/>
                </a:solidFill>
              </a:rPr>
              <a:t>            Personal in Pflegediensten (Personalschlüssel in </a:t>
            </a:r>
            <a:r>
              <a:rPr lang="de-DE" b="1" dirty="0" smtClean="0">
                <a:solidFill>
                  <a:srgbClr val="FF0000"/>
                </a:solidFill>
              </a:rPr>
              <a:t>Vollzeitäquivalenten) 0,16</a:t>
            </a:r>
            <a:endParaRPr lang="de-DE" b="1" dirty="0" smtClean="0">
              <a:solidFill>
                <a:prstClr val="black"/>
              </a:solidFill>
            </a:endParaRPr>
          </a:p>
          <a:p>
            <a:pPr lvl="0"/>
            <a:r>
              <a:rPr lang="de-DE" b="1" dirty="0">
                <a:solidFill>
                  <a:prstClr val="black"/>
                </a:solidFill>
              </a:rPr>
              <a:t>SDG 4 </a:t>
            </a:r>
            <a:r>
              <a:rPr lang="de-DE" b="1" dirty="0">
                <a:solidFill>
                  <a:srgbClr val="FF0000"/>
                </a:solidFill>
              </a:rPr>
              <a:t>Schulabbrecherquote (%) 8,45 verschlechtert</a:t>
            </a:r>
          </a:p>
          <a:p>
            <a:pPr lvl="0"/>
            <a:r>
              <a:rPr lang="de-DE" b="1" dirty="0" smtClean="0">
                <a:solidFill>
                  <a:prstClr val="black"/>
                </a:solidFill>
              </a:rPr>
              <a:t>SDG </a:t>
            </a:r>
            <a:r>
              <a:rPr lang="de-DE" b="1" dirty="0">
                <a:solidFill>
                  <a:prstClr val="black"/>
                </a:solidFill>
              </a:rPr>
              <a:t>5 </a:t>
            </a:r>
            <a:r>
              <a:rPr lang="de-DE" b="1" dirty="0">
                <a:solidFill>
                  <a:srgbClr val="FF0000"/>
                </a:solidFill>
              </a:rPr>
              <a:t>Frauenanteil im Stadtrat, Gemeinderat bzw. Kreistag </a:t>
            </a:r>
            <a:r>
              <a:rPr lang="de-DE" b="1" dirty="0" smtClean="0">
                <a:solidFill>
                  <a:srgbClr val="FF0000"/>
                </a:solidFill>
              </a:rPr>
              <a:t>(%) 19,05 </a:t>
            </a:r>
            <a:r>
              <a:rPr lang="de-DE" b="1" dirty="0" err="1" smtClean="0">
                <a:solidFill>
                  <a:srgbClr val="FF0000"/>
                </a:solidFill>
              </a:rPr>
              <a:t>verschlechert</a:t>
            </a:r>
            <a:endParaRPr lang="de-DE" b="1" dirty="0">
              <a:solidFill>
                <a:srgbClr val="FF0000"/>
              </a:solidFill>
            </a:endParaRPr>
          </a:p>
          <a:p>
            <a:pPr lvl="0"/>
            <a:r>
              <a:rPr lang="de-DE" b="1" dirty="0" smtClean="0">
                <a:solidFill>
                  <a:prstClr val="black"/>
                </a:solidFill>
              </a:rPr>
              <a:t>SDG 6</a:t>
            </a:r>
          </a:p>
          <a:p>
            <a:pPr lvl="0"/>
            <a:r>
              <a:rPr lang="de-DE" b="1" dirty="0" smtClean="0">
                <a:solidFill>
                  <a:prstClr val="black"/>
                </a:solidFill>
              </a:rPr>
              <a:t>SDG 7</a:t>
            </a:r>
          </a:p>
          <a:p>
            <a:pPr lvl="0"/>
            <a:r>
              <a:rPr lang="de-DE" b="1" dirty="0" smtClean="0">
                <a:solidFill>
                  <a:prstClr val="black"/>
                </a:solidFill>
              </a:rPr>
              <a:t>SDG 8</a:t>
            </a:r>
          </a:p>
          <a:p>
            <a:pPr lvl="0"/>
            <a:r>
              <a:rPr lang="de-DE" b="1" dirty="0">
                <a:solidFill>
                  <a:prstClr val="black"/>
                </a:solidFill>
              </a:rPr>
              <a:t>SDG 9 </a:t>
            </a:r>
            <a:r>
              <a:rPr lang="de-DE" b="1" dirty="0">
                <a:solidFill>
                  <a:srgbClr val="FF0000"/>
                </a:solidFill>
              </a:rPr>
              <a:t>Existenzgründungen (Neuerrichtungen je 1.000 </a:t>
            </a:r>
            <a:r>
              <a:rPr lang="de-DE" b="1" dirty="0" err="1" smtClean="0">
                <a:solidFill>
                  <a:srgbClr val="FF0000"/>
                </a:solidFill>
              </a:rPr>
              <a:t>Einwohner:innen</a:t>
            </a:r>
            <a:r>
              <a:rPr lang="de-DE" b="1" dirty="0" smtClean="0">
                <a:solidFill>
                  <a:srgbClr val="FF0000"/>
                </a:solidFill>
              </a:rPr>
              <a:t>) 5,49</a:t>
            </a:r>
            <a:endParaRPr lang="de-DE" b="1" dirty="0">
              <a:solidFill>
                <a:srgbClr val="FF0000"/>
              </a:solidFill>
            </a:endParaRPr>
          </a:p>
          <a:p>
            <a:pPr lvl="0"/>
            <a:r>
              <a:rPr lang="de-DE" b="1" dirty="0" smtClean="0">
                <a:solidFill>
                  <a:prstClr val="black"/>
                </a:solidFill>
              </a:rPr>
              <a:t>SDG 10</a:t>
            </a:r>
          </a:p>
          <a:p>
            <a:pPr lvl="0"/>
            <a:r>
              <a:rPr lang="de-DE" b="1" dirty="0">
                <a:solidFill>
                  <a:prstClr val="black"/>
                </a:solidFill>
              </a:rPr>
              <a:t>SDG 11 </a:t>
            </a:r>
            <a:r>
              <a:rPr lang="de-DE" b="1" dirty="0">
                <a:solidFill>
                  <a:srgbClr val="FF0000"/>
                </a:solidFill>
              </a:rPr>
              <a:t>Mietpreise (€ / </a:t>
            </a:r>
            <a:r>
              <a:rPr lang="de-DE" b="1" dirty="0" smtClean="0">
                <a:solidFill>
                  <a:srgbClr val="FF0000"/>
                </a:solidFill>
              </a:rPr>
              <a:t>m²</a:t>
            </a:r>
            <a:r>
              <a:rPr lang="de-DE" b="1" dirty="0">
                <a:solidFill>
                  <a:srgbClr val="FF0000"/>
                </a:solidFill>
              </a:rPr>
              <a:t>) 4,0  und Wohnfläche (m² je </a:t>
            </a:r>
            <a:r>
              <a:rPr lang="de-DE" b="1" dirty="0" err="1" smtClean="0">
                <a:solidFill>
                  <a:srgbClr val="FF0000"/>
                </a:solidFill>
              </a:rPr>
              <a:t>Einwohner:in</a:t>
            </a:r>
            <a:r>
              <a:rPr lang="de-DE" b="1" dirty="0" smtClean="0">
                <a:solidFill>
                  <a:srgbClr val="FF0000"/>
                </a:solidFill>
              </a:rPr>
              <a:t>) 54,028</a:t>
            </a:r>
            <a:endParaRPr lang="de-DE" b="1" dirty="0">
              <a:solidFill>
                <a:srgbClr val="FF0000"/>
              </a:solidFill>
            </a:endParaRPr>
          </a:p>
          <a:p>
            <a:pPr lvl="0"/>
            <a:r>
              <a:rPr lang="de-DE" b="1" dirty="0">
                <a:solidFill>
                  <a:srgbClr val="FF0000"/>
                </a:solidFill>
              </a:rPr>
              <a:t>              verschlechtert, Flächeninanspruchnahme </a:t>
            </a:r>
            <a:r>
              <a:rPr lang="de-DE" b="1" dirty="0" smtClean="0">
                <a:solidFill>
                  <a:srgbClr val="FF0000"/>
                </a:solidFill>
              </a:rPr>
              <a:t>(%) 8,95 verschlechtert</a:t>
            </a:r>
          </a:p>
          <a:p>
            <a:pPr lvl="0"/>
            <a:r>
              <a:rPr lang="de-DE" b="1" dirty="0" smtClean="0">
                <a:solidFill>
                  <a:srgbClr val="FF0000"/>
                </a:solidFill>
              </a:rPr>
              <a:t>              PKW-Dichte </a:t>
            </a:r>
            <a:r>
              <a:rPr lang="de-DE" b="1" dirty="0">
                <a:solidFill>
                  <a:srgbClr val="FF0000"/>
                </a:solidFill>
              </a:rPr>
              <a:t>(PKW je 1.000 </a:t>
            </a:r>
            <a:r>
              <a:rPr lang="de-DE" b="1" dirty="0" err="1" smtClean="0">
                <a:solidFill>
                  <a:srgbClr val="FF0000"/>
                </a:solidFill>
              </a:rPr>
              <a:t>Einwohner:innen</a:t>
            </a:r>
            <a:r>
              <a:rPr lang="de-DE" b="1" dirty="0" smtClean="0">
                <a:solidFill>
                  <a:srgbClr val="FF0000"/>
                </a:solidFill>
              </a:rPr>
              <a:t>) 611,7 verschlechtert</a:t>
            </a:r>
            <a:endParaRPr lang="de-DE" b="1" dirty="0">
              <a:solidFill>
                <a:srgbClr val="FF0000"/>
              </a:solidFill>
            </a:endParaRPr>
          </a:p>
          <a:p>
            <a:pPr lvl="0"/>
            <a:r>
              <a:rPr lang="de-DE" b="1" dirty="0" smtClean="0">
                <a:solidFill>
                  <a:prstClr val="black"/>
                </a:solidFill>
              </a:rPr>
              <a:t>SDG </a:t>
            </a:r>
            <a:r>
              <a:rPr lang="de-DE" b="1" dirty="0">
                <a:solidFill>
                  <a:prstClr val="black"/>
                </a:solidFill>
              </a:rPr>
              <a:t>12 </a:t>
            </a:r>
            <a:r>
              <a:rPr lang="de-DE" b="1" dirty="0">
                <a:solidFill>
                  <a:srgbClr val="FF0000"/>
                </a:solidFill>
              </a:rPr>
              <a:t>Trinkwasserverbrauch - Private Haushalte (Liter je </a:t>
            </a:r>
            <a:r>
              <a:rPr lang="de-DE" b="1" dirty="0" err="1">
                <a:solidFill>
                  <a:srgbClr val="FF0000"/>
                </a:solidFill>
              </a:rPr>
              <a:t>Einwohner:in</a:t>
            </a:r>
            <a:r>
              <a:rPr lang="de-DE" b="1" dirty="0">
                <a:solidFill>
                  <a:srgbClr val="FF0000"/>
                </a:solidFill>
              </a:rPr>
              <a:t> und </a:t>
            </a:r>
            <a:r>
              <a:rPr lang="de-DE" b="1" dirty="0" smtClean="0">
                <a:solidFill>
                  <a:srgbClr val="FF0000"/>
                </a:solidFill>
              </a:rPr>
              <a:t>Tag) 173,056</a:t>
            </a:r>
            <a:endParaRPr lang="de-DE" b="1" dirty="0">
              <a:solidFill>
                <a:srgbClr val="FF0000"/>
              </a:solidFill>
            </a:endParaRPr>
          </a:p>
          <a:p>
            <a:pPr lvl="0"/>
            <a:r>
              <a:rPr lang="de-DE" b="1" dirty="0">
                <a:solidFill>
                  <a:prstClr val="black"/>
                </a:solidFill>
              </a:rPr>
              <a:t>SDG 13 </a:t>
            </a:r>
            <a:r>
              <a:rPr lang="de-DE" b="1" dirty="0">
                <a:solidFill>
                  <a:srgbClr val="FF0000"/>
                </a:solidFill>
              </a:rPr>
              <a:t>Siedlungslast im Überschwemmungsgebiet </a:t>
            </a:r>
            <a:r>
              <a:rPr lang="de-DE" b="1" dirty="0" smtClean="0">
                <a:solidFill>
                  <a:srgbClr val="FF0000"/>
                </a:solidFill>
              </a:rPr>
              <a:t>(%) 3,7</a:t>
            </a:r>
            <a:endParaRPr lang="de-DE" b="1" dirty="0">
              <a:solidFill>
                <a:srgbClr val="FF0000"/>
              </a:solidFill>
            </a:endParaRPr>
          </a:p>
          <a:p>
            <a:pPr lvl="0"/>
            <a:r>
              <a:rPr lang="de-DE" b="1" dirty="0" smtClean="0">
                <a:solidFill>
                  <a:prstClr val="black"/>
                </a:solidFill>
              </a:rPr>
              <a:t>SDG 14</a:t>
            </a:r>
          </a:p>
          <a:p>
            <a:pPr lvl="0"/>
            <a:r>
              <a:rPr lang="de-DE" b="1" dirty="0" smtClean="0">
                <a:solidFill>
                  <a:prstClr val="black"/>
                </a:solidFill>
              </a:rPr>
              <a:t>SDG 15</a:t>
            </a:r>
          </a:p>
          <a:p>
            <a:pPr lvl="0"/>
            <a:r>
              <a:rPr lang="de-DE" b="1" dirty="0">
                <a:solidFill>
                  <a:prstClr val="black"/>
                </a:solidFill>
              </a:rPr>
              <a:t>SDG 16 </a:t>
            </a:r>
            <a:r>
              <a:rPr lang="de-DE" b="1" dirty="0">
                <a:solidFill>
                  <a:srgbClr val="00B050"/>
                </a:solidFill>
              </a:rPr>
              <a:t>Steuereinnahmen (€ je </a:t>
            </a:r>
            <a:r>
              <a:rPr lang="de-DE" b="1" dirty="0" err="1" smtClean="0">
                <a:solidFill>
                  <a:srgbClr val="00B050"/>
                </a:solidFill>
              </a:rPr>
              <a:t>Einwohner:in</a:t>
            </a:r>
            <a:r>
              <a:rPr lang="de-DE" b="1" dirty="0" smtClean="0">
                <a:solidFill>
                  <a:srgbClr val="00B050"/>
                </a:solidFill>
              </a:rPr>
              <a:t>) 1.013,09 verbessert</a:t>
            </a:r>
          </a:p>
          <a:p>
            <a:pPr lvl="0"/>
            <a:r>
              <a:rPr lang="de-DE" b="1" dirty="0">
                <a:solidFill>
                  <a:srgbClr val="00B050"/>
                </a:solidFill>
              </a:rPr>
              <a:t>             </a:t>
            </a:r>
            <a:r>
              <a:rPr lang="de-DE" b="1" dirty="0" smtClean="0">
                <a:solidFill>
                  <a:srgbClr val="00B050"/>
                </a:solidFill>
              </a:rPr>
              <a:t> Straftaten </a:t>
            </a:r>
            <a:r>
              <a:rPr lang="de-DE" b="1" dirty="0">
                <a:solidFill>
                  <a:srgbClr val="00B050"/>
                </a:solidFill>
              </a:rPr>
              <a:t>(Straftaten je 1.000 </a:t>
            </a:r>
            <a:r>
              <a:rPr lang="de-DE" b="1" dirty="0" err="1" smtClean="0">
                <a:solidFill>
                  <a:srgbClr val="00B050"/>
                </a:solidFill>
              </a:rPr>
              <a:t>Einwohner:innen</a:t>
            </a:r>
            <a:r>
              <a:rPr lang="de-DE" b="1" dirty="0" smtClean="0">
                <a:solidFill>
                  <a:srgbClr val="00B050"/>
                </a:solidFill>
              </a:rPr>
              <a:t>) 48,87</a:t>
            </a:r>
            <a:endParaRPr lang="de-DE" b="1" dirty="0">
              <a:solidFill>
                <a:srgbClr val="00B050"/>
              </a:solidFill>
            </a:endParaRPr>
          </a:p>
          <a:p>
            <a:pPr lvl="0"/>
            <a:r>
              <a:rPr lang="de-DE" b="1" dirty="0" smtClean="0">
                <a:solidFill>
                  <a:prstClr val="black"/>
                </a:solidFill>
              </a:rPr>
              <a:t>SDG 17</a:t>
            </a:r>
            <a:endParaRPr lang="de-DE" b="1" dirty="0"/>
          </a:p>
          <a:p>
            <a:r>
              <a:rPr lang="de-DE" sz="3600" b="1" dirty="0" smtClean="0"/>
              <a:t/>
            </a:r>
            <a:br>
              <a:rPr lang="de-DE" sz="3600" b="1" dirty="0" smtClean="0"/>
            </a:br>
            <a:endParaRPr lang="de-DE" sz="1200" b="1" dirty="0" smtClean="0"/>
          </a:p>
        </p:txBody>
      </p:sp>
    </p:spTree>
    <p:extLst>
      <p:ext uri="{BB962C8B-B14F-4D97-AF65-F5344CB8AC3E}">
        <p14:creationId xmlns:p14="http://schemas.microsoft.com/office/powerpoint/2010/main" val="3507666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195701" y="358922"/>
            <a:ext cx="5828224" cy="1439791"/>
          </a:xfrm>
        </p:spPr>
        <p:txBody>
          <a:bodyPr>
            <a:normAutofit fontScale="77500" lnSpcReduction="20000"/>
          </a:bodyPr>
          <a:lstStyle/>
          <a:p>
            <a:r>
              <a:rPr lang="de-DE" sz="16000" b="1" dirty="0" smtClean="0"/>
              <a:t>   </a:t>
            </a:r>
            <a:r>
              <a:rPr lang="de-DE" sz="8600" b="1" dirty="0" smtClean="0"/>
              <a:t>  </a:t>
            </a:r>
            <a:endParaRPr lang="de-DE" sz="16000" b="1" dirty="0"/>
          </a:p>
        </p:txBody>
      </p:sp>
      <p:sp>
        <p:nvSpPr>
          <p:cNvPr id="4" name="Textfeld 3"/>
          <p:cNvSpPr txBox="1"/>
          <p:nvPr/>
        </p:nvSpPr>
        <p:spPr>
          <a:xfrm>
            <a:off x="7375021" y="4580553"/>
            <a:ext cx="4604695" cy="1015663"/>
          </a:xfrm>
          <a:prstGeom prst="rect">
            <a:avLst/>
          </a:prstGeom>
          <a:noFill/>
        </p:spPr>
        <p:txBody>
          <a:bodyPr wrap="square" rtlCol="0">
            <a:spAutoFit/>
          </a:bodyPr>
          <a:lstStyle/>
          <a:p>
            <a:pPr algn="ctr"/>
            <a:endParaRPr lang="de-DE" sz="3600" dirty="0" smtClean="0"/>
          </a:p>
          <a:p>
            <a:pPr algn="ctr"/>
            <a:endParaRPr lang="de-DE" sz="2400" dirty="0"/>
          </a:p>
        </p:txBody>
      </p:sp>
      <p:pic>
        <p:nvPicPr>
          <p:cNvPr id="8" name="Grafik 7"/>
          <p:cNvPicPr>
            <a:picLocks noChangeAspect="1"/>
          </p:cNvPicPr>
          <p:nvPr/>
        </p:nvPicPr>
        <p:blipFill>
          <a:blip r:embed="rId2"/>
          <a:stretch>
            <a:fillRect/>
          </a:stretch>
        </p:blipFill>
        <p:spPr>
          <a:xfrm>
            <a:off x="9682385" y="5150864"/>
            <a:ext cx="2328749" cy="1379637"/>
          </a:xfrm>
          <a:prstGeom prst="rect">
            <a:avLst/>
          </a:prstGeom>
        </p:spPr>
      </p:pic>
      <p:sp>
        <p:nvSpPr>
          <p:cNvPr id="5" name="Textfeld 4"/>
          <p:cNvSpPr txBox="1"/>
          <p:nvPr/>
        </p:nvSpPr>
        <p:spPr>
          <a:xfrm>
            <a:off x="196541" y="162374"/>
            <a:ext cx="5999160" cy="8494633"/>
          </a:xfrm>
          <a:prstGeom prst="rect">
            <a:avLst/>
          </a:prstGeom>
          <a:noFill/>
        </p:spPr>
        <p:txBody>
          <a:bodyPr wrap="square" rtlCol="0">
            <a:spAutoFit/>
          </a:bodyPr>
          <a:lstStyle/>
          <a:p>
            <a:pPr lvl="0"/>
            <a:r>
              <a:rPr lang="de-DE" sz="2400" dirty="0" smtClean="0">
                <a:solidFill>
                  <a:prstClr val="black"/>
                </a:solidFill>
                <a:latin typeface="Roboto"/>
              </a:rPr>
              <a:t>TOP </a:t>
            </a:r>
            <a:r>
              <a:rPr lang="de-DE" sz="2400" dirty="0">
                <a:solidFill>
                  <a:prstClr val="black"/>
                </a:solidFill>
                <a:latin typeface="Roboto"/>
              </a:rPr>
              <a:t>6 </a:t>
            </a:r>
            <a:endParaRPr lang="de-DE" sz="2400" dirty="0" smtClean="0">
              <a:solidFill>
                <a:prstClr val="black"/>
              </a:solidFill>
              <a:latin typeface="Roboto"/>
            </a:endParaRPr>
          </a:p>
          <a:p>
            <a:pPr lvl="0"/>
            <a:endParaRPr lang="de-DE" sz="2400" dirty="0" smtClean="0">
              <a:solidFill>
                <a:prstClr val="black"/>
              </a:solidFill>
              <a:latin typeface="Roboto"/>
            </a:endParaRPr>
          </a:p>
          <a:p>
            <a:pPr lvl="0"/>
            <a:r>
              <a:rPr lang="de-DE" sz="2400" b="1" dirty="0" smtClean="0">
                <a:solidFill>
                  <a:prstClr val="black"/>
                </a:solidFill>
                <a:latin typeface="Roboto"/>
              </a:rPr>
              <a:t>Lobenswerte regionale Klimaschutz- und Nachhaltigkeitsprojekte</a:t>
            </a:r>
          </a:p>
          <a:p>
            <a:pPr marL="342900" lvl="0" indent="-342900">
              <a:buFontTx/>
              <a:buChar char="-"/>
            </a:pPr>
            <a:r>
              <a:rPr lang="de-DE" sz="2400" dirty="0" smtClean="0">
                <a:solidFill>
                  <a:prstClr val="black"/>
                </a:solidFill>
                <a:latin typeface="Roboto"/>
              </a:rPr>
              <a:t>Hundertwasser-Bahnhof </a:t>
            </a:r>
          </a:p>
          <a:p>
            <a:pPr marL="342900" lvl="0" indent="-342900">
              <a:buFontTx/>
              <a:buChar char="-"/>
            </a:pPr>
            <a:r>
              <a:rPr lang="de-DE" sz="2400" dirty="0" smtClean="0">
                <a:solidFill>
                  <a:prstClr val="black"/>
                </a:solidFill>
                <a:latin typeface="Roboto"/>
              </a:rPr>
              <a:t>E-Tankstellenausbau</a:t>
            </a:r>
          </a:p>
          <a:p>
            <a:pPr marL="342900" lvl="0" indent="-342900">
              <a:buFontTx/>
              <a:buChar char="-"/>
            </a:pPr>
            <a:r>
              <a:rPr lang="de-DE" sz="2400" dirty="0" smtClean="0">
                <a:solidFill>
                  <a:prstClr val="black"/>
                </a:solidFill>
                <a:latin typeface="Roboto"/>
              </a:rPr>
              <a:t>PV-Park an der JVA Uelzen</a:t>
            </a:r>
          </a:p>
          <a:p>
            <a:pPr marL="342900" lvl="0" indent="-342900">
              <a:buFontTx/>
              <a:buChar char="-"/>
            </a:pPr>
            <a:r>
              <a:rPr lang="de-DE" sz="2400" dirty="0" smtClean="0">
                <a:solidFill>
                  <a:prstClr val="black"/>
                </a:solidFill>
                <a:latin typeface="Roboto"/>
              </a:rPr>
              <a:t>Radwegeausbau für mehr nachhaltige Mobilität</a:t>
            </a:r>
          </a:p>
          <a:p>
            <a:pPr marL="342900" lvl="0" indent="-342900">
              <a:buFontTx/>
              <a:buChar char="-"/>
            </a:pPr>
            <a:r>
              <a:rPr lang="de-DE" sz="2400" dirty="0" smtClean="0">
                <a:solidFill>
                  <a:prstClr val="black"/>
                </a:solidFill>
                <a:latin typeface="Roboto"/>
              </a:rPr>
              <a:t>Elektrobusse</a:t>
            </a:r>
          </a:p>
          <a:p>
            <a:pPr marL="342900" lvl="0" indent="-342900">
              <a:buFontTx/>
              <a:buChar char="-"/>
            </a:pPr>
            <a:r>
              <a:rPr lang="de-DE" sz="2400" dirty="0" smtClean="0">
                <a:solidFill>
                  <a:prstClr val="black"/>
                </a:solidFill>
                <a:latin typeface="Roboto"/>
              </a:rPr>
              <a:t>Klimaschutzprogramm</a:t>
            </a:r>
          </a:p>
          <a:p>
            <a:pPr marL="342900" lvl="0" indent="-342900">
              <a:buFontTx/>
              <a:buChar char="-"/>
            </a:pPr>
            <a:r>
              <a:rPr lang="de-DE" sz="2400" dirty="0" smtClean="0">
                <a:solidFill>
                  <a:prstClr val="black"/>
                </a:solidFill>
                <a:latin typeface="Roboto"/>
              </a:rPr>
              <a:t>Neubau eines energieeffizienten Kreishauses </a:t>
            </a:r>
          </a:p>
          <a:p>
            <a:pPr marL="342900" lvl="0" indent="-342900">
              <a:buFontTx/>
              <a:buChar char="-"/>
            </a:pPr>
            <a:r>
              <a:rPr lang="de-DE" sz="2400" dirty="0" smtClean="0">
                <a:solidFill>
                  <a:prstClr val="black"/>
                </a:solidFill>
                <a:latin typeface="Roboto"/>
              </a:rPr>
              <a:t>Planung eines „klimapositiven BBS Campus Uelzen“ mit Quartiers- und Mobilitätskonzept</a:t>
            </a:r>
          </a:p>
          <a:p>
            <a:pPr marL="342900" lvl="0" indent="-342900">
              <a:buFontTx/>
              <a:buChar char="-"/>
            </a:pPr>
            <a:r>
              <a:rPr lang="de-DE" sz="2400" dirty="0" smtClean="0">
                <a:solidFill>
                  <a:prstClr val="black"/>
                </a:solidFill>
                <a:latin typeface="Roboto"/>
              </a:rPr>
              <a:t>… </a:t>
            </a:r>
          </a:p>
          <a:p>
            <a:pPr marL="342900" lvl="0" indent="-342900">
              <a:buFontTx/>
              <a:buChar char="-"/>
            </a:pPr>
            <a:endParaRPr lang="de-DE" sz="2400" dirty="0" smtClean="0">
              <a:solidFill>
                <a:prstClr val="black"/>
              </a:solidFill>
              <a:latin typeface="Roboto"/>
            </a:endParaRPr>
          </a:p>
          <a:p>
            <a:pPr lvl="0"/>
            <a:endParaRPr lang="de-DE" sz="2400" dirty="0">
              <a:solidFill>
                <a:prstClr val="black"/>
              </a:solidFill>
              <a:latin typeface="Roboto"/>
            </a:endParaRPr>
          </a:p>
          <a:p>
            <a:pPr lvl="0"/>
            <a:r>
              <a:rPr lang="de-DE" dirty="0">
                <a:solidFill>
                  <a:prstClr val="black"/>
                </a:solidFill>
              </a:rPr>
              <a:t/>
            </a:r>
            <a:br>
              <a:rPr lang="de-DE" dirty="0">
                <a:solidFill>
                  <a:prstClr val="black"/>
                </a:solidFill>
              </a:rPr>
            </a:br>
            <a:endParaRPr lang="de-DE" sz="2400" b="1" dirty="0"/>
          </a:p>
          <a:p>
            <a:r>
              <a:rPr lang="de-DE" sz="3600" b="1" dirty="0" smtClean="0"/>
              <a:t/>
            </a:r>
            <a:br>
              <a:rPr lang="de-DE" sz="3600" b="1" dirty="0" smtClean="0"/>
            </a:br>
            <a:endParaRPr lang="de-DE" sz="1200" b="1" dirty="0" smtClean="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0247" y="1032830"/>
            <a:ext cx="3817121" cy="2862841"/>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9474730" y="1373594"/>
            <a:ext cx="2862841" cy="2147131"/>
          </a:xfrm>
          <a:prstGeom prst="rect">
            <a:avLst/>
          </a:prstGeom>
        </p:spPr>
      </p:pic>
    </p:spTree>
    <p:extLst>
      <p:ext uri="{BB962C8B-B14F-4D97-AF65-F5344CB8AC3E}">
        <p14:creationId xmlns:p14="http://schemas.microsoft.com/office/powerpoint/2010/main" val="1780689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195701" y="358922"/>
            <a:ext cx="5828224" cy="1439791"/>
          </a:xfrm>
        </p:spPr>
        <p:txBody>
          <a:bodyPr>
            <a:normAutofit fontScale="77500" lnSpcReduction="20000"/>
          </a:bodyPr>
          <a:lstStyle/>
          <a:p>
            <a:r>
              <a:rPr lang="de-DE" sz="16000" b="1" dirty="0" smtClean="0"/>
              <a:t>   </a:t>
            </a:r>
            <a:r>
              <a:rPr lang="de-DE" sz="8600" b="1" dirty="0" smtClean="0"/>
              <a:t>  </a:t>
            </a:r>
            <a:endParaRPr lang="de-DE" sz="16000" b="1" dirty="0"/>
          </a:p>
        </p:txBody>
      </p:sp>
      <p:sp>
        <p:nvSpPr>
          <p:cNvPr id="4" name="Textfeld 3"/>
          <p:cNvSpPr txBox="1"/>
          <p:nvPr/>
        </p:nvSpPr>
        <p:spPr>
          <a:xfrm>
            <a:off x="7375021" y="4580553"/>
            <a:ext cx="4604695" cy="1015663"/>
          </a:xfrm>
          <a:prstGeom prst="rect">
            <a:avLst/>
          </a:prstGeom>
          <a:noFill/>
        </p:spPr>
        <p:txBody>
          <a:bodyPr wrap="square" rtlCol="0">
            <a:spAutoFit/>
          </a:bodyPr>
          <a:lstStyle/>
          <a:p>
            <a:pPr algn="ctr"/>
            <a:endParaRPr lang="de-DE" sz="3600" dirty="0" smtClean="0"/>
          </a:p>
          <a:p>
            <a:pPr algn="ctr"/>
            <a:endParaRPr lang="de-DE" sz="2400" dirty="0"/>
          </a:p>
        </p:txBody>
      </p:sp>
      <p:pic>
        <p:nvPicPr>
          <p:cNvPr id="8" name="Grafik 7"/>
          <p:cNvPicPr>
            <a:picLocks noChangeAspect="1"/>
          </p:cNvPicPr>
          <p:nvPr/>
        </p:nvPicPr>
        <p:blipFill>
          <a:blip r:embed="rId2"/>
          <a:stretch>
            <a:fillRect/>
          </a:stretch>
        </p:blipFill>
        <p:spPr>
          <a:xfrm>
            <a:off x="9682385" y="5150864"/>
            <a:ext cx="2328749" cy="1379637"/>
          </a:xfrm>
          <a:prstGeom prst="rect">
            <a:avLst/>
          </a:prstGeom>
        </p:spPr>
      </p:pic>
      <p:sp>
        <p:nvSpPr>
          <p:cNvPr id="5" name="Textfeld 4"/>
          <p:cNvSpPr txBox="1"/>
          <p:nvPr/>
        </p:nvSpPr>
        <p:spPr>
          <a:xfrm>
            <a:off x="196541" y="162374"/>
            <a:ext cx="9454426" cy="9971961"/>
          </a:xfrm>
          <a:prstGeom prst="rect">
            <a:avLst/>
          </a:prstGeom>
          <a:noFill/>
        </p:spPr>
        <p:txBody>
          <a:bodyPr wrap="square" rtlCol="0">
            <a:spAutoFit/>
          </a:bodyPr>
          <a:lstStyle/>
          <a:p>
            <a:pPr lvl="0"/>
            <a:r>
              <a:rPr lang="de-DE" sz="2400" dirty="0" smtClean="0">
                <a:solidFill>
                  <a:prstClr val="black"/>
                </a:solidFill>
                <a:latin typeface="Roboto"/>
              </a:rPr>
              <a:t>TOP </a:t>
            </a:r>
            <a:r>
              <a:rPr lang="de-DE" sz="2400" dirty="0">
                <a:solidFill>
                  <a:prstClr val="black"/>
                </a:solidFill>
                <a:latin typeface="Roboto"/>
              </a:rPr>
              <a:t>6 </a:t>
            </a:r>
            <a:endParaRPr lang="de-DE" sz="2400" dirty="0" smtClean="0">
              <a:solidFill>
                <a:prstClr val="black"/>
              </a:solidFill>
              <a:latin typeface="Roboto"/>
            </a:endParaRPr>
          </a:p>
          <a:p>
            <a:pPr lvl="0"/>
            <a:r>
              <a:rPr lang="de-DE" sz="2400" b="1" dirty="0" smtClean="0">
                <a:solidFill>
                  <a:prstClr val="black"/>
                </a:solidFill>
                <a:latin typeface="Roboto"/>
              </a:rPr>
              <a:t>Planung eines „klimapositiven BBS Campus Uelzen“ mit Quartiers- und Mobilitätskonzept</a:t>
            </a:r>
          </a:p>
          <a:p>
            <a:pPr lvl="0"/>
            <a:r>
              <a:rPr lang="de-DE" sz="2400" dirty="0" smtClean="0">
                <a:solidFill>
                  <a:prstClr val="black"/>
                </a:solidFill>
                <a:latin typeface="Roboto"/>
              </a:rPr>
              <a:t>Architektur- und Technikplanung seit Juni 2022 abgeschlossen und rundet das </a:t>
            </a:r>
            <a:r>
              <a:rPr lang="de-DE" sz="2400" b="1" dirty="0" smtClean="0">
                <a:solidFill>
                  <a:prstClr val="black"/>
                </a:solidFill>
                <a:latin typeface="Roboto"/>
              </a:rPr>
              <a:t>360 Grad Nachhaltigkeitsprofil </a:t>
            </a:r>
            <a:r>
              <a:rPr lang="de-DE" sz="2400" dirty="0" smtClean="0">
                <a:solidFill>
                  <a:prstClr val="black"/>
                </a:solidFill>
                <a:latin typeface="Roboto"/>
              </a:rPr>
              <a:t>der BBS I </a:t>
            </a:r>
            <a:r>
              <a:rPr lang="de-DE" sz="2400" dirty="0">
                <a:solidFill>
                  <a:prstClr val="black"/>
                </a:solidFill>
                <a:latin typeface="Roboto"/>
              </a:rPr>
              <a:t>U</a:t>
            </a:r>
            <a:r>
              <a:rPr lang="de-DE" sz="2400" dirty="0" smtClean="0">
                <a:solidFill>
                  <a:prstClr val="black"/>
                </a:solidFill>
                <a:latin typeface="Roboto"/>
              </a:rPr>
              <a:t>elzen ab! </a:t>
            </a:r>
          </a:p>
          <a:p>
            <a:pPr lvl="0"/>
            <a:r>
              <a:rPr lang="de-DE" sz="2400" dirty="0" smtClean="0">
                <a:solidFill>
                  <a:prstClr val="black"/>
                </a:solidFill>
                <a:latin typeface="Roboto"/>
              </a:rPr>
              <a:t>-   Energiegewinnungsmix ohne Erdgas/Erdöl!</a:t>
            </a:r>
            <a:endParaRPr lang="de-DE" sz="2400" dirty="0">
              <a:solidFill>
                <a:prstClr val="black"/>
              </a:solidFill>
              <a:latin typeface="Roboto"/>
            </a:endParaRPr>
          </a:p>
          <a:p>
            <a:pPr lvl="0"/>
            <a:r>
              <a:rPr lang="de-DE" sz="2400" dirty="0" smtClean="0">
                <a:solidFill>
                  <a:prstClr val="black"/>
                </a:solidFill>
                <a:latin typeface="Roboto"/>
              </a:rPr>
              <a:t>-   Die PV Dachfläche hat fast Kraftwerksniveau</a:t>
            </a:r>
          </a:p>
          <a:p>
            <a:pPr marL="342900" lvl="0" indent="-342900">
              <a:buFontTx/>
              <a:buChar char="-"/>
            </a:pPr>
            <a:r>
              <a:rPr lang="de-DE" sz="2400" dirty="0" smtClean="0">
                <a:solidFill>
                  <a:prstClr val="black"/>
                </a:solidFill>
                <a:latin typeface="Roboto"/>
              </a:rPr>
              <a:t>Überschüssige Energie wird ins Quartier abgegeben</a:t>
            </a:r>
          </a:p>
          <a:p>
            <a:pPr marL="342900" lvl="0" indent="-342900">
              <a:buFontTx/>
              <a:buChar char="-"/>
            </a:pPr>
            <a:r>
              <a:rPr lang="de-DE" sz="2400" dirty="0" smtClean="0">
                <a:solidFill>
                  <a:prstClr val="black"/>
                </a:solidFill>
                <a:latin typeface="Roboto"/>
              </a:rPr>
              <a:t>Holzbauweise dient als CO2- und Materialspeicher</a:t>
            </a:r>
          </a:p>
          <a:p>
            <a:pPr marL="342900" lvl="0" indent="-342900">
              <a:buFontTx/>
              <a:buChar char="-"/>
            </a:pPr>
            <a:r>
              <a:rPr lang="de-DE" sz="2400" dirty="0" smtClean="0">
                <a:solidFill>
                  <a:prstClr val="black"/>
                </a:solidFill>
                <a:latin typeface="Roboto"/>
              </a:rPr>
              <a:t>Recycelte Bauteile, z. B. ehemalige Keramikfassade Theater wird wiederverwertet in der Aula eingebaut.  </a:t>
            </a:r>
          </a:p>
          <a:p>
            <a:pPr marL="342900" lvl="0" indent="-342900">
              <a:buFontTx/>
              <a:buChar char="-"/>
            </a:pPr>
            <a:r>
              <a:rPr lang="de-DE" sz="2400" dirty="0" smtClean="0">
                <a:solidFill>
                  <a:prstClr val="black"/>
                </a:solidFill>
                <a:latin typeface="Roboto"/>
              </a:rPr>
              <a:t>Komplett rückbaufähig (C2C)</a:t>
            </a:r>
          </a:p>
          <a:p>
            <a:pPr marL="342900" lvl="0" indent="-342900">
              <a:buFontTx/>
              <a:buChar char="-"/>
            </a:pPr>
            <a:r>
              <a:rPr lang="de-DE" sz="2400" dirty="0" smtClean="0">
                <a:solidFill>
                  <a:prstClr val="black"/>
                </a:solidFill>
                <a:latin typeface="Roboto"/>
              </a:rPr>
              <a:t>Regionales-nationales-internationales Aus- und Weiterbildungszentrum für die Berufliche Bildung Nachhaltige Entwicklung BBNE mit Ausrichtung von mehrtägigen internationalen Kongressen, wie z. B. 12.06. – 15.06.2023 … .</a:t>
            </a:r>
          </a:p>
          <a:p>
            <a:pPr marL="342900" lvl="0" indent="-342900">
              <a:buFontTx/>
              <a:buChar char="-"/>
            </a:pPr>
            <a:endParaRPr lang="de-DE" sz="2400" dirty="0" smtClean="0">
              <a:solidFill>
                <a:prstClr val="black"/>
              </a:solidFill>
              <a:latin typeface="Roboto"/>
            </a:endParaRPr>
          </a:p>
          <a:p>
            <a:pPr marL="342900" lvl="0" indent="-342900">
              <a:buFontTx/>
              <a:buChar char="-"/>
            </a:pPr>
            <a:endParaRPr lang="de-DE" sz="2400" dirty="0" smtClean="0">
              <a:solidFill>
                <a:prstClr val="black"/>
              </a:solidFill>
              <a:latin typeface="Roboto"/>
            </a:endParaRPr>
          </a:p>
          <a:p>
            <a:pPr marL="342900" lvl="0" indent="-342900">
              <a:buFontTx/>
              <a:buChar char="-"/>
            </a:pPr>
            <a:endParaRPr lang="de-DE" sz="2400" dirty="0" smtClean="0">
              <a:solidFill>
                <a:prstClr val="black"/>
              </a:solidFill>
              <a:latin typeface="Roboto"/>
            </a:endParaRPr>
          </a:p>
          <a:p>
            <a:pPr lvl="0"/>
            <a:endParaRPr lang="de-DE" sz="2400" dirty="0" smtClean="0">
              <a:solidFill>
                <a:prstClr val="black"/>
              </a:solidFill>
              <a:latin typeface="Roboto"/>
            </a:endParaRPr>
          </a:p>
          <a:p>
            <a:pPr lvl="0"/>
            <a:r>
              <a:rPr lang="de-DE" sz="2400" dirty="0" smtClean="0">
                <a:solidFill>
                  <a:prstClr val="black"/>
                </a:solidFill>
                <a:latin typeface="Roboto"/>
              </a:rPr>
              <a:t> </a:t>
            </a:r>
          </a:p>
          <a:p>
            <a:pPr marL="342900" lvl="0" indent="-342900">
              <a:buFontTx/>
              <a:buChar char="-"/>
            </a:pPr>
            <a:endParaRPr lang="de-DE" sz="2400" dirty="0" smtClean="0">
              <a:solidFill>
                <a:prstClr val="black"/>
              </a:solidFill>
              <a:latin typeface="Roboto"/>
            </a:endParaRPr>
          </a:p>
          <a:p>
            <a:pPr lvl="0"/>
            <a:endParaRPr lang="de-DE" sz="2400" dirty="0">
              <a:solidFill>
                <a:prstClr val="black"/>
              </a:solidFill>
              <a:latin typeface="Roboto"/>
            </a:endParaRPr>
          </a:p>
          <a:p>
            <a:pPr lvl="0"/>
            <a:r>
              <a:rPr lang="de-DE" dirty="0">
                <a:solidFill>
                  <a:prstClr val="black"/>
                </a:solidFill>
              </a:rPr>
              <a:t/>
            </a:r>
            <a:br>
              <a:rPr lang="de-DE" dirty="0">
                <a:solidFill>
                  <a:prstClr val="black"/>
                </a:solidFill>
              </a:rPr>
            </a:br>
            <a:endParaRPr lang="de-DE" sz="2400" b="1" dirty="0"/>
          </a:p>
          <a:p>
            <a:r>
              <a:rPr lang="de-DE" sz="3600" b="1" dirty="0" smtClean="0"/>
              <a:t/>
            </a:r>
            <a:br>
              <a:rPr lang="de-DE" sz="3600" b="1" dirty="0" smtClean="0"/>
            </a:br>
            <a:endParaRPr lang="de-DE" sz="1200" b="1" dirty="0" smtClean="0"/>
          </a:p>
        </p:txBody>
      </p:sp>
    </p:spTree>
    <p:extLst>
      <p:ext uri="{BB962C8B-B14F-4D97-AF65-F5344CB8AC3E}">
        <p14:creationId xmlns:p14="http://schemas.microsoft.com/office/powerpoint/2010/main" val="2496114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195701" y="358922"/>
            <a:ext cx="5828224" cy="1439791"/>
          </a:xfrm>
        </p:spPr>
        <p:txBody>
          <a:bodyPr>
            <a:normAutofit fontScale="77500" lnSpcReduction="20000"/>
          </a:bodyPr>
          <a:lstStyle/>
          <a:p>
            <a:r>
              <a:rPr lang="de-DE" sz="16000" b="1" dirty="0" smtClean="0"/>
              <a:t>   </a:t>
            </a:r>
            <a:r>
              <a:rPr lang="de-DE" sz="8600" b="1" dirty="0" smtClean="0"/>
              <a:t>  </a:t>
            </a:r>
            <a:endParaRPr lang="de-DE" sz="16000" b="1" dirty="0"/>
          </a:p>
        </p:txBody>
      </p:sp>
      <p:sp>
        <p:nvSpPr>
          <p:cNvPr id="4" name="Textfeld 3"/>
          <p:cNvSpPr txBox="1"/>
          <p:nvPr/>
        </p:nvSpPr>
        <p:spPr>
          <a:xfrm>
            <a:off x="7375021" y="4580553"/>
            <a:ext cx="4604695" cy="1015663"/>
          </a:xfrm>
          <a:prstGeom prst="rect">
            <a:avLst/>
          </a:prstGeom>
          <a:noFill/>
        </p:spPr>
        <p:txBody>
          <a:bodyPr wrap="square" rtlCol="0">
            <a:spAutoFit/>
          </a:bodyPr>
          <a:lstStyle/>
          <a:p>
            <a:pPr algn="ctr"/>
            <a:endParaRPr lang="de-DE" sz="3600" dirty="0" smtClean="0"/>
          </a:p>
          <a:p>
            <a:pPr algn="ctr"/>
            <a:endParaRPr lang="de-DE" sz="2400" dirty="0"/>
          </a:p>
        </p:txBody>
      </p:sp>
      <p:pic>
        <p:nvPicPr>
          <p:cNvPr id="8" name="Grafik 7"/>
          <p:cNvPicPr>
            <a:picLocks noChangeAspect="1"/>
          </p:cNvPicPr>
          <p:nvPr/>
        </p:nvPicPr>
        <p:blipFill>
          <a:blip r:embed="rId2"/>
          <a:stretch>
            <a:fillRect/>
          </a:stretch>
        </p:blipFill>
        <p:spPr>
          <a:xfrm>
            <a:off x="9682385" y="5150864"/>
            <a:ext cx="2328749" cy="1379637"/>
          </a:xfrm>
          <a:prstGeom prst="rect">
            <a:avLst/>
          </a:prstGeom>
        </p:spPr>
      </p:pic>
      <p:sp>
        <p:nvSpPr>
          <p:cNvPr id="5" name="Textfeld 4"/>
          <p:cNvSpPr txBox="1"/>
          <p:nvPr/>
        </p:nvSpPr>
        <p:spPr>
          <a:xfrm>
            <a:off x="196541" y="162374"/>
            <a:ext cx="8315070" cy="5170646"/>
          </a:xfrm>
          <a:prstGeom prst="rect">
            <a:avLst/>
          </a:prstGeom>
          <a:noFill/>
        </p:spPr>
        <p:txBody>
          <a:bodyPr wrap="square" rtlCol="0">
            <a:spAutoFit/>
          </a:bodyPr>
          <a:lstStyle/>
          <a:p>
            <a:pPr lvl="0"/>
            <a:r>
              <a:rPr lang="de-DE" sz="2400" dirty="0" smtClean="0">
                <a:solidFill>
                  <a:prstClr val="black"/>
                </a:solidFill>
                <a:latin typeface="Roboto"/>
              </a:rPr>
              <a:t>TOP </a:t>
            </a:r>
            <a:r>
              <a:rPr lang="de-DE" sz="2400" dirty="0">
                <a:solidFill>
                  <a:prstClr val="black"/>
                </a:solidFill>
                <a:latin typeface="Roboto"/>
              </a:rPr>
              <a:t>6 </a:t>
            </a:r>
            <a:endParaRPr lang="de-DE" sz="2400" dirty="0" smtClean="0">
              <a:solidFill>
                <a:prstClr val="black"/>
              </a:solidFill>
              <a:latin typeface="Roboto"/>
            </a:endParaRPr>
          </a:p>
          <a:p>
            <a:pPr lvl="0"/>
            <a:r>
              <a:rPr lang="de-DE" sz="2400" b="1" dirty="0" smtClean="0">
                <a:solidFill>
                  <a:prstClr val="black"/>
                </a:solidFill>
                <a:latin typeface="Roboto"/>
              </a:rPr>
              <a:t>Planung eines „klimapositiven BBS Campus Uelzen“ mit Quartiers- und Mobilitätskonzept</a:t>
            </a:r>
          </a:p>
          <a:p>
            <a:pPr lvl="0"/>
            <a:endParaRPr lang="de-DE" sz="2400" dirty="0" smtClean="0">
              <a:solidFill>
                <a:prstClr val="black"/>
              </a:solidFill>
              <a:latin typeface="Roboto"/>
            </a:endParaRPr>
          </a:p>
          <a:p>
            <a:pPr marL="342900" lvl="0" indent="-342900">
              <a:buFontTx/>
              <a:buChar char="-"/>
            </a:pPr>
            <a:endParaRPr lang="de-DE" sz="2400" dirty="0" smtClean="0">
              <a:solidFill>
                <a:prstClr val="black"/>
              </a:solidFill>
              <a:latin typeface="Roboto"/>
            </a:endParaRPr>
          </a:p>
          <a:p>
            <a:pPr marL="342900" lvl="0" indent="-342900">
              <a:buFontTx/>
              <a:buChar char="-"/>
            </a:pPr>
            <a:endParaRPr lang="de-DE" sz="2400" dirty="0" smtClean="0">
              <a:solidFill>
                <a:prstClr val="black"/>
              </a:solidFill>
              <a:latin typeface="Roboto"/>
            </a:endParaRPr>
          </a:p>
          <a:p>
            <a:pPr lvl="0"/>
            <a:endParaRPr lang="de-DE" sz="2400" dirty="0" smtClean="0">
              <a:solidFill>
                <a:prstClr val="black"/>
              </a:solidFill>
              <a:latin typeface="Roboto"/>
            </a:endParaRPr>
          </a:p>
          <a:p>
            <a:pPr lvl="0"/>
            <a:r>
              <a:rPr lang="de-DE" sz="2400" dirty="0" smtClean="0">
                <a:solidFill>
                  <a:prstClr val="black"/>
                </a:solidFill>
                <a:latin typeface="Roboto"/>
              </a:rPr>
              <a:t> </a:t>
            </a:r>
          </a:p>
          <a:p>
            <a:pPr marL="342900" lvl="0" indent="-342900">
              <a:buFontTx/>
              <a:buChar char="-"/>
            </a:pPr>
            <a:endParaRPr lang="de-DE" sz="2400" dirty="0" smtClean="0">
              <a:solidFill>
                <a:prstClr val="black"/>
              </a:solidFill>
              <a:latin typeface="Roboto"/>
            </a:endParaRPr>
          </a:p>
          <a:p>
            <a:pPr lvl="0"/>
            <a:endParaRPr lang="de-DE" sz="2400" dirty="0">
              <a:solidFill>
                <a:prstClr val="black"/>
              </a:solidFill>
              <a:latin typeface="Roboto"/>
            </a:endParaRPr>
          </a:p>
          <a:p>
            <a:pPr lvl="0"/>
            <a:r>
              <a:rPr lang="de-DE" dirty="0">
                <a:solidFill>
                  <a:prstClr val="black"/>
                </a:solidFill>
              </a:rPr>
              <a:t/>
            </a:r>
            <a:br>
              <a:rPr lang="de-DE" dirty="0">
                <a:solidFill>
                  <a:prstClr val="black"/>
                </a:solidFill>
              </a:rPr>
            </a:br>
            <a:endParaRPr lang="de-DE" sz="2400" b="1" dirty="0"/>
          </a:p>
          <a:p>
            <a:r>
              <a:rPr lang="de-DE" sz="3600" b="1" dirty="0" smtClean="0"/>
              <a:t/>
            </a:r>
            <a:br>
              <a:rPr lang="de-DE" sz="3600" b="1" dirty="0" smtClean="0"/>
            </a:br>
            <a:endParaRPr lang="de-DE" sz="1200" b="1" dirty="0" smtClean="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217" y="1380662"/>
            <a:ext cx="5936251" cy="5719511"/>
          </a:xfrm>
          <a:prstGeom prst="rect">
            <a:avLst/>
          </a:prstGeom>
        </p:spPr>
      </p:pic>
      <p:sp>
        <p:nvSpPr>
          <p:cNvPr id="6" name="Textfeld 5"/>
          <p:cNvSpPr txBox="1"/>
          <p:nvPr/>
        </p:nvSpPr>
        <p:spPr>
          <a:xfrm>
            <a:off x="6309886" y="1290412"/>
            <a:ext cx="4705643" cy="2031325"/>
          </a:xfrm>
          <a:prstGeom prst="rect">
            <a:avLst/>
          </a:prstGeom>
          <a:noFill/>
        </p:spPr>
        <p:txBody>
          <a:bodyPr wrap="square" rtlCol="0">
            <a:spAutoFit/>
          </a:bodyPr>
          <a:lstStyle/>
          <a:p>
            <a:r>
              <a:rPr lang="de-DE" dirty="0" smtClean="0"/>
              <a:t>Quelle: </a:t>
            </a:r>
            <a:r>
              <a:rPr lang="de-DE" dirty="0" err="1" smtClean="0"/>
              <a:t>Worldskills</a:t>
            </a:r>
            <a:r>
              <a:rPr lang="de-DE" dirty="0" smtClean="0"/>
              <a:t> Magazin Germany 12/2021, Seite 25</a:t>
            </a:r>
          </a:p>
          <a:p>
            <a:r>
              <a:rPr lang="de-DE" dirty="0" smtClean="0"/>
              <a:t>National und international beachtet und gelobt!</a:t>
            </a:r>
          </a:p>
          <a:p>
            <a:endParaRPr lang="de-DE" dirty="0"/>
          </a:p>
          <a:p>
            <a:endParaRPr lang="de-DE" dirty="0" smtClean="0"/>
          </a:p>
          <a:p>
            <a:endParaRPr lang="de-DE" dirty="0" smtClean="0"/>
          </a:p>
          <a:p>
            <a:endParaRPr lang="de-DE" dirty="0"/>
          </a:p>
        </p:txBody>
      </p:sp>
      <p:pic>
        <p:nvPicPr>
          <p:cNvPr id="7" name="Grafik 6"/>
          <p:cNvPicPr>
            <a:picLocks noChangeAspect="1"/>
          </p:cNvPicPr>
          <p:nvPr/>
        </p:nvPicPr>
        <p:blipFill>
          <a:blip r:embed="rId4"/>
          <a:stretch>
            <a:fillRect/>
          </a:stretch>
        </p:blipFill>
        <p:spPr>
          <a:xfrm>
            <a:off x="6309887" y="2162084"/>
            <a:ext cx="3365451" cy="4281445"/>
          </a:xfrm>
          <a:prstGeom prst="rect">
            <a:avLst/>
          </a:prstGeom>
        </p:spPr>
      </p:pic>
      <p:sp>
        <p:nvSpPr>
          <p:cNvPr id="9" name="Rechteck 8"/>
          <p:cNvSpPr/>
          <p:nvPr/>
        </p:nvSpPr>
        <p:spPr>
          <a:xfrm>
            <a:off x="6432137" y="6190873"/>
            <a:ext cx="3147701" cy="646331"/>
          </a:xfrm>
          <a:prstGeom prst="rect">
            <a:avLst/>
          </a:prstGeom>
        </p:spPr>
        <p:txBody>
          <a:bodyPr wrap="square">
            <a:spAutoFit/>
          </a:bodyPr>
          <a:lstStyle/>
          <a:p>
            <a:r>
              <a:rPr lang="de-DE" sz="1200" dirty="0"/>
              <a:t>https://www.ppp-architekten.de/portfolio/berufsschulcampus-uelzen/</a:t>
            </a:r>
          </a:p>
        </p:txBody>
      </p:sp>
    </p:spTree>
    <p:extLst>
      <p:ext uri="{BB962C8B-B14F-4D97-AF65-F5344CB8AC3E}">
        <p14:creationId xmlns:p14="http://schemas.microsoft.com/office/powerpoint/2010/main" val="3232844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195701" y="358922"/>
            <a:ext cx="5828224" cy="1439791"/>
          </a:xfrm>
        </p:spPr>
        <p:txBody>
          <a:bodyPr>
            <a:normAutofit fontScale="77500" lnSpcReduction="20000"/>
          </a:bodyPr>
          <a:lstStyle/>
          <a:p>
            <a:r>
              <a:rPr lang="de-DE" sz="16000" b="1" dirty="0" smtClean="0"/>
              <a:t>   </a:t>
            </a:r>
            <a:r>
              <a:rPr lang="de-DE" sz="8600" b="1" dirty="0" smtClean="0"/>
              <a:t>  </a:t>
            </a:r>
            <a:endParaRPr lang="de-DE" sz="16000" b="1" dirty="0"/>
          </a:p>
        </p:txBody>
      </p:sp>
      <p:sp>
        <p:nvSpPr>
          <p:cNvPr id="4" name="Textfeld 3"/>
          <p:cNvSpPr txBox="1"/>
          <p:nvPr/>
        </p:nvSpPr>
        <p:spPr>
          <a:xfrm>
            <a:off x="7375021" y="4580553"/>
            <a:ext cx="4604695" cy="1015663"/>
          </a:xfrm>
          <a:prstGeom prst="rect">
            <a:avLst/>
          </a:prstGeom>
          <a:noFill/>
        </p:spPr>
        <p:txBody>
          <a:bodyPr wrap="square" rtlCol="0">
            <a:spAutoFit/>
          </a:bodyPr>
          <a:lstStyle/>
          <a:p>
            <a:pPr algn="ctr"/>
            <a:endParaRPr lang="de-DE" sz="3600" dirty="0" smtClean="0"/>
          </a:p>
          <a:p>
            <a:pPr algn="ctr"/>
            <a:endParaRPr lang="de-DE" sz="2400" dirty="0"/>
          </a:p>
        </p:txBody>
      </p:sp>
      <p:pic>
        <p:nvPicPr>
          <p:cNvPr id="8" name="Grafik 7"/>
          <p:cNvPicPr>
            <a:picLocks noChangeAspect="1"/>
          </p:cNvPicPr>
          <p:nvPr/>
        </p:nvPicPr>
        <p:blipFill>
          <a:blip r:embed="rId2"/>
          <a:stretch>
            <a:fillRect/>
          </a:stretch>
        </p:blipFill>
        <p:spPr>
          <a:xfrm>
            <a:off x="9682385" y="5150864"/>
            <a:ext cx="2328749" cy="1379637"/>
          </a:xfrm>
          <a:prstGeom prst="rect">
            <a:avLst/>
          </a:prstGeom>
        </p:spPr>
      </p:pic>
      <p:sp>
        <p:nvSpPr>
          <p:cNvPr id="5" name="Textfeld 4"/>
          <p:cNvSpPr txBox="1"/>
          <p:nvPr/>
        </p:nvSpPr>
        <p:spPr>
          <a:xfrm>
            <a:off x="196541" y="162374"/>
            <a:ext cx="8315070" cy="4062651"/>
          </a:xfrm>
          <a:prstGeom prst="rect">
            <a:avLst/>
          </a:prstGeom>
          <a:noFill/>
        </p:spPr>
        <p:txBody>
          <a:bodyPr wrap="square" rtlCol="0">
            <a:spAutoFit/>
          </a:bodyPr>
          <a:lstStyle/>
          <a:p>
            <a:pPr lvl="0"/>
            <a:endParaRPr lang="de-DE" sz="2400" dirty="0" smtClean="0">
              <a:solidFill>
                <a:prstClr val="black"/>
              </a:solidFill>
              <a:latin typeface="Roboto"/>
            </a:endParaRPr>
          </a:p>
          <a:p>
            <a:pPr marL="342900" lvl="0" indent="-342900">
              <a:buFontTx/>
              <a:buChar char="-"/>
            </a:pPr>
            <a:endParaRPr lang="de-DE" sz="2400" dirty="0" smtClean="0">
              <a:solidFill>
                <a:prstClr val="black"/>
              </a:solidFill>
              <a:latin typeface="Roboto"/>
            </a:endParaRPr>
          </a:p>
          <a:p>
            <a:pPr marL="342900" lvl="0" indent="-342900">
              <a:buFontTx/>
              <a:buChar char="-"/>
            </a:pPr>
            <a:endParaRPr lang="de-DE" sz="2400" dirty="0" smtClean="0">
              <a:solidFill>
                <a:prstClr val="black"/>
              </a:solidFill>
              <a:latin typeface="Roboto"/>
            </a:endParaRPr>
          </a:p>
          <a:p>
            <a:pPr lvl="0"/>
            <a:endParaRPr lang="de-DE" sz="2400" dirty="0" smtClean="0">
              <a:solidFill>
                <a:prstClr val="black"/>
              </a:solidFill>
              <a:latin typeface="Roboto"/>
            </a:endParaRPr>
          </a:p>
          <a:p>
            <a:pPr lvl="0"/>
            <a:r>
              <a:rPr lang="de-DE" sz="2400" dirty="0" smtClean="0">
                <a:solidFill>
                  <a:prstClr val="black"/>
                </a:solidFill>
                <a:latin typeface="Roboto"/>
              </a:rPr>
              <a:t> </a:t>
            </a:r>
          </a:p>
          <a:p>
            <a:pPr marL="342900" lvl="0" indent="-342900">
              <a:buFontTx/>
              <a:buChar char="-"/>
            </a:pPr>
            <a:endParaRPr lang="de-DE" sz="2400" dirty="0" smtClean="0">
              <a:solidFill>
                <a:prstClr val="black"/>
              </a:solidFill>
              <a:latin typeface="Roboto"/>
            </a:endParaRPr>
          </a:p>
          <a:p>
            <a:pPr lvl="0"/>
            <a:endParaRPr lang="de-DE" sz="2400" dirty="0">
              <a:solidFill>
                <a:prstClr val="black"/>
              </a:solidFill>
              <a:latin typeface="Roboto"/>
            </a:endParaRPr>
          </a:p>
          <a:p>
            <a:pPr lvl="0"/>
            <a:r>
              <a:rPr lang="de-DE" dirty="0">
                <a:solidFill>
                  <a:prstClr val="black"/>
                </a:solidFill>
              </a:rPr>
              <a:t/>
            </a:r>
            <a:br>
              <a:rPr lang="de-DE" dirty="0">
                <a:solidFill>
                  <a:prstClr val="black"/>
                </a:solidFill>
              </a:rPr>
            </a:br>
            <a:endParaRPr lang="de-DE" sz="2400" b="1" dirty="0"/>
          </a:p>
          <a:p>
            <a:r>
              <a:rPr lang="de-DE" sz="3600" b="1" dirty="0" smtClean="0"/>
              <a:t/>
            </a:r>
            <a:br>
              <a:rPr lang="de-DE" sz="3600" b="1" dirty="0" smtClean="0"/>
            </a:br>
            <a:endParaRPr lang="de-DE" sz="1200" b="1" dirty="0" smtClean="0"/>
          </a:p>
        </p:txBody>
      </p:sp>
      <p:sp>
        <p:nvSpPr>
          <p:cNvPr id="6" name="Textfeld 5"/>
          <p:cNvSpPr txBox="1"/>
          <p:nvPr/>
        </p:nvSpPr>
        <p:spPr>
          <a:xfrm>
            <a:off x="5742775" y="153817"/>
            <a:ext cx="6281150" cy="7478970"/>
          </a:xfrm>
          <a:prstGeom prst="rect">
            <a:avLst/>
          </a:prstGeom>
          <a:noFill/>
        </p:spPr>
        <p:txBody>
          <a:bodyPr wrap="square" rtlCol="0">
            <a:spAutoFit/>
          </a:bodyPr>
          <a:lstStyle/>
          <a:p>
            <a:r>
              <a:rPr lang="de-DE" dirty="0" smtClean="0"/>
              <a:t>Projektbeschreibung über 74 Seiten</a:t>
            </a:r>
          </a:p>
          <a:p>
            <a:r>
              <a:rPr lang="de-DE" dirty="0" smtClean="0"/>
              <a:t>vom ehem. 1. Kreisrat Herrn </a:t>
            </a:r>
            <a:r>
              <a:rPr lang="de-DE" dirty="0" err="1" smtClean="0"/>
              <a:t>Liestmann</a:t>
            </a:r>
            <a:r>
              <a:rPr lang="de-DE" dirty="0" smtClean="0"/>
              <a:t> </a:t>
            </a:r>
          </a:p>
          <a:p>
            <a:r>
              <a:rPr lang="de-DE" dirty="0" smtClean="0"/>
              <a:t>13</a:t>
            </a:r>
            <a:r>
              <a:rPr lang="de-DE" dirty="0"/>
              <a:t>. und 14. November 2019 fand der 6. Kongress </a:t>
            </a:r>
            <a:r>
              <a:rPr lang="de-DE" b="1" dirty="0"/>
              <a:t>"Zukunftsraum Schule" </a:t>
            </a:r>
            <a:r>
              <a:rPr lang="de-DE" dirty="0"/>
              <a:t>in der Carl Benz Arena in </a:t>
            </a:r>
            <a:r>
              <a:rPr lang="de-DE" dirty="0" smtClean="0"/>
              <a:t>Stuttgart</a:t>
            </a:r>
          </a:p>
          <a:p>
            <a:r>
              <a:rPr lang="de-DE" dirty="0" smtClean="0">
                <a:hlinkClick r:id="rId3"/>
              </a:rPr>
              <a:t>https</a:t>
            </a:r>
            <a:r>
              <a:rPr lang="de-DE" dirty="0">
                <a:hlinkClick r:id="rId3"/>
              </a:rPr>
              <a:t>://</a:t>
            </a:r>
            <a:r>
              <a:rPr lang="de-DE" dirty="0" smtClean="0">
                <a:hlinkClick r:id="rId3"/>
              </a:rPr>
              <a:t>www.zukunftsraum-schule.de/pdf/kongress-2019/VRfL/100_VRfL_LIESTMANN_PW.pdf</a:t>
            </a:r>
            <a:endParaRPr lang="de-DE" dirty="0" smtClean="0"/>
          </a:p>
          <a:p>
            <a:endParaRPr lang="de-DE" dirty="0"/>
          </a:p>
          <a:p>
            <a:r>
              <a:rPr lang="de-DE" u="sng" dirty="0" smtClean="0"/>
              <a:t>Eini</a:t>
            </a:r>
            <a:r>
              <a:rPr lang="de-DE" dirty="0" smtClean="0"/>
              <a:t>g</a:t>
            </a:r>
            <a:r>
              <a:rPr lang="de-DE" u="sng" dirty="0" smtClean="0"/>
              <a:t>e Rahmendaten:</a:t>
            </a:r>
          </a:p>
          <a:p>
            <a:r>
              <a:rPr lang="de-DE" b="1" dirty="0" smtClean="0"/>
              <a:t>Phase 0</a:t>
            </a:r>
            <a:r>
              <a:rPr lang="de-DE" dirty="0" smtClean="0"/>
              <a:t> von November 2018 bis Juli 2019</a:t>
            </a:r>
          </a:p>
          <a:p>
            <a:endParaRPr lang="de-DE" sz="1200" dirty="0"/>
          </a:p>
          <a:p>
            <a:r>
              <a:rPr lang="de-DE" b="1" dirty="0" smtClean="0"/>
              <a:t>Architekturwettbewerb 2020 </a:t>
            </a:r>
          </a:p>
          <a:p>
            <a:r>
              <a:rPr lang="de-DE" dirty="0" smtClean="0"/>
              <a:t>Sieger PPP Kiel wird mit der Planung beauftragt</a:t>
            </a:r>
          </a:p>
          <a:p>
            <a:r>
              <a:rPr lang="de-DE" dirty="0">
                <a:hlinkClick r:id="rId4"/>
              </a:rPr>
              <a:t>https://www.ppp-architekten.de/portfolio/berufsschulcampus-uelzen</a:t>
            </a:r>
            <a:r>
              <a:rPr lang="de-DE" dirty="0" smtClean="0">
                <a:hlinkClick r:id="rId4"/>
              </a:rPr>
              <a:t>/</a:t>
            </a:r>
            <a:endParaRPr lang="de-DE" dirty="0" smtClean="0"/>
          </a:p>
          <a:p>
            <a:endParaRPr lang="de-DE" dirty="0"/>
          </a:p>
          <a:p>
            <a:r>
              <a:rPr lang="de-DE" dirty="0"/>
              <a:t>Die DBU hat unter dem Projekttitel „Ressourcen- und kreislaufgerechtes Bauen am Beispiel Berufsschulcampus Uelzen“ für den Planungszeitraum bis Dezember 2023 exakt </a:t>
            </a:r>
            <a:r>
              <a:rPr lang="de-DE" b="1" dirty="0"/>
              <a:t>498 428 Euro </a:t>
            </a:r>
            <a:r>
              <a:rPr lang="de-DE" dirty="0"/>
              <a:t>als Förderung gebilligt.</a:t>
            </a:r>
            <a:endParaRPr lang="de-DE" dirty="0" smtClean="0"/>
          </a:p>
          <a:p>
            <a:endParaRPr lang="de-DE" dirty="0" smtClean="0"/>
          </a:p>
          <a:p>
            <a:r>
              <a:rPr lang="de-DE" u="sng" dirty="0" smtClean="0"/>
              <a:t>Architekturplanung Juni 2022 geendet! </a:t>
            </a:r>
          </a:p>
          <a:p>
            <a:endParaRPr lang="de-DE" sz="1000" b="1" dirty="0" smtClean="0"/>
          </a:p>
          <a:p>
            <a:r>
              <a:rPr lang="de-DE" b="1" dirty="0" smtClean="0"/>
              <a:t>Ursprünglicher Baubeginn: 04/2023!?</a:t>
            </a:r>
          </a:p>
          <a:p>
            <a:r>
              <a:rPr lang="de-DE" b="1" dirty="0" smtClean="0"/>
              <a:t>Ursprüngliche </a:t>
            </a:r>
            <a:r>
              <a:rPr lang="de-DE" b="1" dirty="0"/>
              <a:t>F</a:t>
            </a:r>
            <a:r>
              <a:rPr lang="de-DE" b="1" dirty="0" smtClean="0"/>
              <a:t>ertigstellung 09/2028!?</a:t>
            </a:r>
          </a:p>
          <a:p>
            <a:endParaRPr lang="de-DE" dirty="0" smtClean="0"/>
          </a:p>
          <a:p>
            <a:endParaRPr lang="de-DE" dirty="0" smtClean="0"/>
          </a:p>
          <a:p>
            <a:endParaRPr lang="de-DE" dirty="0"/>
          </a:p>
        </p:txBody>
      </p:sp>
      <p:pic>
        <p:nvPicPr>
          <p:cNvPr id="7" name="Grafi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843" y="162374"/>
            <a:ext cx="4836920" cy="6540755"/>
          </a:xfrm>
          <a:prstGeom prst="rect">
            <a:avLst/>
          </a:prstGeom>
        </p:spPr>
      </p:pic>
    </p:spTree>
    <p:extLst>
      <p:ext uri="{BB962C8B-B14F-4D97-AF65-F5344CB8AC3E}">
        <p14:creationId xmlns:p14="http://schemas.microsoft.com/office/powerpoint/2010/main" val="4188608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195701" y="358922"/>
            <a:ext cx="5828224" cy="1439791"/>
          </a:xfrm>
        </p:spPr>
        <p:txBody>
          <a:bodyPr>
            <a:normAutofit fontScale="77500" lnSpcReduction="20000"/>
          </a:bodyPr>
          <a:lstStyle/>
          <a:p>
            <a:r>
              <a:rPr lang="de-DE" sz="16000" b="1" dirty="0" smtClean="0"/>
              <a:t>   </a:t>
            </a:r>
            <a:r>
              <a:rPr lang="de-DE" sz="8600" b="1" dirty="0" smtClean="0"/>
              <a:t>  </a:t>
            </a:r>
            <a:endParaRPr lang="de-DE" sz="16000" b="1" dirty="0"/>
          </a:p>
        </p:txBody>
      </p:sp>
      <p:sp>
        <p:nvSpPr>
          <p:cNvPr id="4" name="Textfeld 3"/>
          <p:cNvSpPr txBox="1"/>
          <p:nvPr/>
        </p:nvSpPr>
        <p:spPr>
          <a:xfrm>
            <a:off x="7375021" y="4580553"/>
            <a:ext cx="4604695" cy="1015663"/>
          </a:xfrm>
          <a:prstGeom prst="rect">
            <a:avLst/>
          </a:prstGeom>
          <a:noFill/>
        </p:spPr>
        <p:txBody>
          <a:bodyPr wrap="square" rtlCol="0">
            <a:spAutoFit/>
          </a:bodyPr>
          <a:lstStyle/>
          <a:p>
            <a:pPr algn="ctr"/>
            <a:endParaRPr lang="de-DE" sz="3600" dirty="0" smtClean="0"/>
          </a:p>
          <a:p>
            <a:pPr algn="ctr"/>
            <a:endParaRPr lang="de-DE" sz="2400" dirty="0"/>
          </a:p>
        </p:txBody>
      </p:sp>
      <p:pic>
        <p:nvPicPr>
          <p:cNvPr id="8" name="Grafik 7"/>
          <p:cNvPicPr>
            <a:picLocks noChangeAspect="1"/>
          </p:cNvPicPr>
          <p:nvPr/>
        </p:nvPicPr>
        <p:blipFill>
          <a:blip r:embed="rId2"/>
          <a:stretch>
            <a:fillRect/>
          </a:stretch>
        </p:blipFill>
        <p:spPr>
          <a:xfrm>
            <a:off x="9682385" y="5150864"/>
            <a:ext cx="2328749" cy="1379637"/>
          </a:xfrm>
          <a:prstGeom prst="rect">
            <a:avLst/>
          </a:prstGeom>
        </p:spPr>
      </p:pic>
      <p:sp>
        <p:nvSpPr>
          <p:cNvPr id="5" name="Textfeld 4"/>
          <p:cNvSpPr txBox="1"/>
          <p:nvPr/>
        </p:nvSpPr>
        <p:spPr>
          <a:xfrm>
            <a:off x="196540" y="162374"/>
            <a:ext cx="9454427" cy="8586966"/>
          </a:xfrm>
          <a:prstGeom prst="rect">
            <a:avLst/>
          </a:prstGeom>
          <a:noFill/>
        </p:spPr>
        <p:txBody>
          <a:bodyPr wrap="square" rtlCol="0">
            <a:spAutoFit/>
          </a:bodyPr>
          <a:lstStyle/>
          <a:p>
            <a:pPr lvl="0"/>
            <a:r>
              <a:rPr lang="de-DE" sz="2400" dirty="0" smtClean="0">
                <a:solidFill>
                  <a:prstClr val="black"/>
                </a:solidFill>
                <a:latin typeface="Roboto"/>
              </a:rPr>
              <a:t>TOP </a:t>
            </a:r>
            <a:r>
              <a:rPr lang="de-DE" sz="2400" dirty="0">
                <a:solidFill>
                  <a:prstClr val="black"/>
                </a:solidFill>
                <a:latin typeface="Roboto"/>
              </a:rPr>
              <a:t>6 </a:t>
            </a:r>
            <a:endParaRPr lang="de-DE" sz="2400" dirty="0" smtClean="0">
              <a:solidFill>
                <a:prstClr val="black"/>
              </a:solidFill>
              <a:latin typeface="Roboto"/>
            </a:endParaRPr>
          </a:p>
          <a:p>
            <a:pPr lvl="0"/>
            <a:r>
              <a:rPr lang="de-DE" sz="2400" b="1" dirty="0" smtClean="0">
                <a:solidFill>
                  <a:prstClr val="black"/>
                </a:solidFill>
                <a:latin typeface="Roboto"/>
              </a:rPr>
              <a:t>"</a:t>
            </a:r>
            <a:r>
              <a:rPr lang="de-DE" sz="2400" b="1" dirty="0">
                <a:solidFill>
                  <a:prstClr val="black"/>
                </a:solidFill>
                <a:latin typeface="Roboto"/>
              </a:rPr>
              <a:t>Zwei Jahre N-Rat-UE" </a:t>
            </a:r>
            <a:endParaRPr lang="de-DE" sz="2400" b="1" dirty="0" smtClean="0">
              <a:solidFill>
                <a:prstClr val="black"/>
              </a:solidFill>
              <a:latin typeface="Roboto"/>
            </a:endParaRPr>
          </a:p>
          <a:p>
            <a:pPr lvl="0"/>
            <a:endParaRPr lang="de-DE" sz="600" dirty="0" smtClean="0">
              <a:solidFill>
                <a:prstClr val="black"/>
              </a:solidFill>
            </a:endParaRPr>
          </a:p>
          <a:p>
            <a:pPr marL="342900" lvl="0" indent="-342900">
              <a:buFontTx/>
              <a:buChar char="-"/>
            </a:pPr>
            <a:r>
              <a:rPr lang="de-DE" sz="2000" dirty="0" smtClean="0">
                <a:solidFill>
                  <a:prstClr val="black"/>
                </a:solidFill>
              </a:rPr>
              <a:t>Auftakt online 1. Nachhaltigkeitsratssitzung am 03.06.2021</a:t>
            </a:r>
          </a:p>
          <a:p>
            <a:pPr lvl="0"/>
            <a:endParaRPr lang="de-DE" sz="1000" dirty="0" smtClean="0">
              <a:solidFill>
                <a:prstClr val="black"/>
              </a:solidFill>
            </a:endParaRPr>
          </a:p>
          <a:p>
            <a:pPr marL="342900" lvl="0" indent="-342900">
              <a:buFontTx/>
              <a:buChar char="-"/>
            </a:pPr>
            <a:r>
              <a:rPr lang="de-DE" sz="2000" b="1" dirty="0" smtClean="0">
                <a:solidFill>
                  <a:prstClr val="black"/>
                </a:solidFill>
              </a:rPr>
              <a:t>Forum </a:t>
            </a:r>
            <a:r>
              <a:rPr lang="de-DE" sz="2000" b="1" dirty="0">
                <a:solidFill>
                  <a:prstClr val="black"/>
                </a:solidFill>
              </a:rPr>
              <a:t>1 </a:t>
            </a:r>
            <a:r>
              <a:rPr lang="de-DE" sz="2000" b="1" dirty="0" smtClean="0">
                <a:solidFill>
                  <a:prstClr val="black"/>
                </a:solidFill>
              </a:rPr>
              <a:t>„Gestaltung </a:t>
            </a:r>
            <a:r>
              <a:rPr lang="de-DE" sz="2000" b="1" dirty="0">
                <a:solidFill>
                  <a:prstClr val="black"/>
                </a:solidFill>
              </a:rPr>
              <a:t>des regionalen Bildungs-, Berufsbildungs- und Forschungsraums </a:t>
            </a:r>
            <a:r>
              <a:rPr lang="de-DE" sz="2000" b="1" dirty="0" smtClean="0">
                <a:solidFill>
                  <a:prstClr val="black"/>
                </a:solidFill>
              </a:rPr>
              <a:t>2025“</a:t>
            </a:r>
            <a:endParaRPr lang="de-DE" sz="2000" b="1" dirty="0">
              <a:solidFill>
                <a:prstClr val="black"/>
              </a:solidFill>
            </a:endParaRPr>
          </a:p>
          <a:p>
            <a:pPr marL="342900" lvl="0" indent="-342900">
              <a:buFontTx/>
              <a:buChar char="-"/>
            </a:pPr>
            <a:r>
              <a:rPr lang="de-DE" sz="2000" b="1" dirty="0" smtClean="0">
                <a:solidFill>
                  <a:prstClr val="black"/>
                </a:solidFill>
                <a:hlinkClick r:id="rId3"/>
              </a:rPr>
              <a:t>https</a:t>
            </a:r>
            <a:r>
              <a:rPr lang="de-DE" sz="2000" b="1" dirty="0">
                <a:solidFill>
                  <a:prstClr val="black"/>
                </a:solidFill>
                <a:hlinkClick r:id="rId3"/>
              </a:rPr>
              <a:t>://</a:t>
            </a:r>
            <a:r>
              <a:rPr lang="de-DE" sz="2000" b="1" dirty="0" smtClean="0">
                <a:solidFill>
                  <a:prstClr val="black"/>
                </a:solidFill>
                <a:hlinkClick r:id="rId3"/>
              </a:rPr>
              <a:t>ue-n-rat.de/Forum-1/</a:t>
            </a:r>
            <a:r>
              <a:rPr lang="de-DE" sz="2000" b="1" dirty="0">
                <a:solidFill>
                  <a:prstClr val="black"/>
                </a:solidFill>
              </a:rPr>
              <a:t> </a:t>
            </a:r>
            <a:r>
              <a:rPr lang="de-DE" sz="2000" dirty="0" smtClean="0">
                <a:solidFill>
                  <a:prstClr val="black"/>
                </a:solidFill>
              </a:rPr>
              <a:t>Auftakt am 09.09.2021</a:t>
            </a:r>
          </a:p>
          <a:p>
            <a:pPr lvl="0"/>
            <a:r>
              <a:rPr lang="de-DE" sz="2000" b="1" dirty="0" smtClean="0">
                <a:solidFill>
                  <a:prstClr val="black"/>
                </a:solidFill>
              </a:rPr>
              <a:t>     </a:t>
            </a:r>
            <a:r>
              <a:rPr lang="de-DE" sz="2000" dirty="0" smtClean="0">
                <a:solidFill>
                  <a:prstClr val="black"/>
                </a:solidFill>
              </a:rPr>
              <a:t>Geplant ein Projekt: „360 Grad Ernährung im Kontext des   </a:t>
            </a:r>
          </a:p>
          <a:p>
            <a:pPr lvl="0"/>
            <a:r>
              <a:rPr lang="de-DE" sz="2000" dirty="0">
                <a:solidFill>
                  <a:prstClr val="black"/>
                </a:solidFill>
              </a:rPr>
              <a:t> </a:t>
            </a:r>
            <a:r>
              <a:rPr lang="de-DE" sz="2000" dirty="0" smtClean="0">
                <a:solidFill>
                  <a:prstClr val="black"/>
                </a:solidFill>
              </a:rPr>
              <a:t>    Lebenslangen Lernens“ - BNE-Bildungskettenprojekt, </a:t>
            </a:r>
          </a:p>
          <a:p>
            <a:pPr lvl="0"/>
            <a:r>
              <a:rPr lang="de-DE" sz="2000" dirty="0">
                <a:solidFill>
                  <a:prstClr val="black"/>
                </a:solidFill>
              </a:rPr>
              <a:t> </a:t>
            </a:r>
            <a:r>
              <a:rPr lang="de-DE" sz="2000" dirty="0" smtClean="0">
                <a:solidFill>
                  <a:prstClr val="black"/>
                </a:solidFill>
              </a:rPr>
              <a:t>    Förderung von der Deutschen Bundesumweltstiftung möglich.</a:t>
            </a:r>
          </a:p>
          <a:p>
            <a:pPr marL="342900" lvl="0" indent="-342900">
              <a:buFontTx/>
              <a:buChar char="-"/>
            </a:pPr>
            <a:endParaRPr lang="de-DE" sz="1000" dirty="0">
              <a:solidFill>
                <a:prstClr val="black"/>
              </a:solidFill>
            </a:endParaRPr>
          </a:p>
          <a:p>
            <a:pPr marL="342900" lvl="0" indent="-342900">
              <a:buFontTx/>
              <a:buChar char="-"/>
            </a:pPr>
            <a:r>
              <a:rPr lang="de-DE" sz="2000" b="1" dirty="0" smtClean="0">
                <a:solidFill>
                  <a:prstClr val="black"/>
                </a:solidFill>
              </a:rPr>
              <a:t>Forum </a:t>
            </a:r>
            <a:r>
              <a:rPr lang="de-DE" sz="2000" b="1" dirty="0">
                <a:solidFill>
                  <a:prstClr val="black"/>
                </a:solidFill>
              </a:rPr>
              <a:t>2 </a:t>
            </a:r>
            <a:r>
              <a:rPr lang="de-DE" sz="2000" b="1" dirty="0" smtClean="0">
                <a:solidFill>
                  <a:prstClr val="black"/>
                </a:solidFill>
              </a:rPr>
              <a:t>„Umsetzung </a:t>
            </a:r>
            <a:r>
              <a:rPr lang="de-DE" sz="2000" b="1" dirty="0">
                <a:solidFill>
                  <a:prstClr val="black"/>
                </a:solidFill>
              </a:rPr>
              <a:t>der nationalen und internationalen </a:t>
            </a:r>
            <a:r>
              <a:rPr lang="de-DE" sz="2000" b="1" dirty="0" smtClean="0">
                <a:solidFill>
                  <a:prstClr val="black"/>
                </a:solidFill>
              </a:rPr>
              <a:t>Klimaschutzziele“ </a:t>
            </a:r>
            <a:endParaRPr lang="de-DE" sz="2000" b="1" dirty="0">
              <a:solidFill>
                <a:prstClr val="black"/>
              </a:solidFill>
            </a:endParaRPr>
          </a:p>
          <a:p>
            <a:pPr marL="342900" lvl="0" indent="-342900">
              <a:buFontTx/>
              <a:buChar char="-"/>
            </a:pPr>
            <a:r>
              <a:rPr lang="de-DE" sz="2000" b="1" dirty="0" smtClean="0">
                <a:solidFill>
                  <a:prstClr val="black"/>
                </a:solidFill>
                <a:hlinkClick r:id="rId4"/>
              </a:rPr>
              <a:t>https</a:t>
            </a:r>
            <a:r>
              <a:rPr lang="de-DE" sz="2000" b="1" dirty="0">
                <a:solidFill>
                  <a:prstClr val="black"/>
                </a:solidFill>
                <a:hlinkClick r:id="rId4"/>
              </a:rPr>
              <a:t>://ue-n-rat.de/Forum-2</a:t>
            </a:r>
            <a:r>
              <a:rPr lang="de-DE" sz="2000" b="1" dirty="0" smtClean="0">
                <a:solidFill>
                  <a:prstClr val="black"/>
                </a:solidFill>
                <a:hlinkClick r:id="rId4"/>
              </a:rPr>
              <a:t>/</a:t>
            </a:r>
            <a:endParaRPr lang="de-DE" sz="2000" b="1" dirty="0" smtClean="0">
              <a:solidFill>
                <a:prstClr val="black"/>
              </a:solidFill>
            </a:endParaRPr>
          </a:p>
          <a:p>
            <a:pPr lvl="0"/>
            <a:r>
              <a:rPr lang="de-DE" sz="2000" b="1" dirty="0" smtClean="0">
                <a:solidFill>
                  <a:prstClr val="black"/>
                </a:solidFill>
              </a:rPr>
              <a:t>     </a:t>
            </a:r>
            <a:r>
              <a:rPr lang="de-DE" sz="2000" dirty="0" smtClean="0">
                <a:solidFill>
                  <a:prstClr val="black"/>
                </a:solidFill>
              </a:rPr>
              <a:t>Initiative zum Thema „Klimaschulen“ wird geprüft.</a:t>
            </a:r>
          </a:p>
          <a:p>
            <a:pPr lvl="0"/>
            <a:endParaRPr lang="de-DE" sz="1000" dirty="0" smtClean="0">
              <a:solidFill>
                <a:prstClr val="black"/>
              </a:solidFill>
            </a:endParaRPr>
          </a:p>
          <a:p>
            <a:pPr marL="342900" lvl="0" indent="-342900">
              <a:buFontTx/>
              <a:buChar char="-"/>
            </a:pPr>
            <a:r>
              <a:rPr lang="de-DE" sz="2000" b="1" dirty="0">
                <a:solidFill>
                  <a:prstClr val="black"/>
                </a:solidFill>
              </a:rPr>
              <a:t>Forum 3 „Nachhaltiges regionales Mobilitätskonzept“ </a:t>
            </a:r>
            <a:endParaRPr lang="de-DE" sz="2000" b="1" dirty="0" smtClean="0">
              <a:solidFill>
                <a:prstClr val="black"/>
              </a:solidFill>
            </a:endParaRPr>
          </a:p>
          <a:p>
            <a:pPr marL="342900" lvl="0" indent="-342900">
              <a:buFontTx/>
              <a:buChar char="-"/>
            </a:pPr>
            <a:r>
              <a:rPr lang="de-DE" sz="2000" b="1" dirty="0" smtClean="0">
                <a:solidFill>
                  <a:prstClr val="black"/>
                </a:solidFill>
                <a:hlinkClick r:id="rId5"/>
              </a:rPr>
              <a:t>https</a:t>
            </a:r>
            <a:r>
              <a:rPr lang="de-DE" sz="2000" b="1" dirty="0">
                <a:solidFill>
                  <a:prstClr val="black"/>
                </a:solidFill>
                <a:hlinkClick r:id="rId5"/>
              </a:rPr>
              <a:t>://ue-n-rat.de/Forum-3</a:t>
            </a:r>
            <a:r>
              <a:rPr lang="de-DE" sz="2000" b="1" dirty="0" smtClean="0">
                <a:solidFill>
                  <a:prstClr val="black"/>
                </a:solidFill>
                <a:hlinkClick r:id="rId5"/>
              </a:rPr>
              <a:t>/</a:t>
            </a:r>
            <a:r>
              <a:rPr lang="de-DE" sz="2000" b="1" dirty="0" smtClean="0">
                <a:solidFill>
                  <a:prstClr val="black"/>
                </a:solidFill>
              </a:rPr>
              <a:t> </a:t>
            </a:r>
            <a:r>
              <a:rPr lang="de-DE" sz="2000" dirty="0" smtClean="0">
                <a:solidFill>
                  <a:prstClr val="black"/>
                </a:solidFill>
              </a:rPr>
              <a:t>Auftakt 08.05.2023</a:t>
            </a:r>
          </a:p>
          <a:p>
            <a:pPr lvl="0"/>
            <a:endParaRPr lang="de-DE" sz="1000" b="1" dirty="0">
              <a:solidFill>
                <a:prstClr val="black"/>
              </a:solidFill>
            </a:endParaRPr>
          </a:p>
          <a:p>
            <a:pPr marL="342900" lvl="0" indent="-342900">
              <a:buFontTx/>
              <a:buChar char="-"/>
            </a:pPr>
            <a:r>
              <a:rPr lang="de-DE" sz="2000" b="1" dirty="0" smtClean="0">
                <a:solidFill>
                  <a:prstClr val="black"/>
                </a:solidFill>
              </a:rPr>
              <a:t>Forum </a:t>
            </a:r>
            <a:r>
              <a:rPr lang="de-DE" sz="2000" b="1" dirty="0">
                <a:solidFill>
                  <a:prstClr val="black"/>
                </a:solidFill>
              </a:rPr>
              <a:t>4 </a:t>
            </a:r>
            <a:r>
              <a:rPr lang="de-DE" sz="2000" b="1" dirty="0" smtClean="0">
                <a:solidFill>
                  <a:prstClr val="black"/>
                </a:solidFill>
              </a:rPr>
              <a:t>„Gestaltung </a:t>
            </a:r>
            <a:r>
              <a:rPr lang="de-DE" sz="2000" b="1" dirty="0">
                <a:solidFill>
                  <a:prstClr val="black"/>
                </a:solidFill>
              </a:rPr>
              <a:t>eines nachhaltigkeitsorientierten regionalen Wirtschaftsraums </a:t>
            </a:r>
            <a:r>
              <a:rPr lang="de-DE" sz="2000" b="1" dirty="0" smtClean="0">
                <a:solidFill>
                  <a:prstClr val="black"/>
                </a:solidFill>
              </a:rPr>
              <a:t>  </a:t>
            </a:r>
          </a:p>
          <a:p>
            <a:pPr lvl="0"/>
            <a:r>
              <a:rPr lang="de-DE" sz="2000" b="1" dirty="0">
                <a:solidFill>
                  <a:prstClr val="black"/>
                </a:solidFill>
              </a:rPr>
              <a:t> </a:t>
            </a:r>
            <a:r>
              <a:rPr lang="de-DE" sz="2000" b="1" dirty="0" smtClean="0">
                <a:solidFill>
                  <a:prstClr val="black"/>
                </a:solidFill>
              </a:rPr>
              <a:t>     2030“ </a:t>
            </a:r>
            <a:r>
              <a:rPr lang="de-DE" sz="2000" b="1" dirty="0" smtClean="0">
                <a:solidFill>
                  <a:prstClr val="black"/>
                </a:solidFill>
                <a:hlinkClick r:id="rId6"/>
              </a:rPr>
              <a:t>https</a:t>
            </a:r>
            <a:r>
              <a:rPr lang="de-DE" sz="2000" b="1" dirty="0">
                <a:solidFill>
                  <a:prstClr val="black"/>
                </a:solidFill>
                <a:hlinkClick r:id="rId6"/>
              </a:rPr>
              <a:t>://ue-n-rat.de/Forum-4</a:t>
            </a:r>
            <a:r>
              <a:rPr lang="de-DE" sz="2000" b="1" dirty="0" smtClean="0">
                <a:solidFill>
                  <a:prstClr val="black"/>
                </a:solidFill>
                <a:hlinkClick r:id="rId6"/>
              </a:rPr>
              <a:t>/</a:t>
            </a:r>
            <a:r>
              <a:rPr lang="de-DE" sz="2000" dirty="0" smtClean="0">
                <a:solidFill>
                  <a:prstClr val="black"/>
                </a:solidFill>
              </a:rPr>
              <a:t> Auftakt 11.10.2021</a:t>
            </a:r>
          </a:p>
          <a:p>
            <a:pPr lvl="0"/>
            <a:r>
              <a:rPr lang="de-DE" sz="2000" dirty="0">
                <a:solidFill>
                  <a:prstClr val="black"/>
                </a:solidFill>
              </a:rPr>
              <a:t> </a:t>
            </a:r>
            <a:r>
              <a:rPr lang="de-DE" sz="2000" dirty="0" smtClean="0">
                <a:solidFill>
                  <a:prstClr val="black"/>
                </a:solidFill>
              </a:rPr>
              <a:t>     Veröffentlichungen von Nachhaltigkeitsberichten Fa. </a:t>
            </a:r>
            <a:r>
              <a:rPr lang="de-DE" sz="2000" dirty="0" err="1" smtClean="0">
                <a:solidFill>
                  <a:prstClr val="black"/>
                </a:solidFill>
              </a:rPr>
              <a:t>Bohlenser</a:t>
            </a:r>
            <a:r>
              <a:rPr lang="de-DE" sz="2000" dirty="0" smtClean="0">
                <a:solidFill>
                  <a:prstClr val="black"/>
                </a:solidFill>
              </a:rPr>
              <a:t> Mühle, Fa. </a:t>
            </a:r>
            <a:r>
              <a:rPr lang="de-DE" sz="2000" dirty="0" err="1" smtClean="0">
                <a:solidFill>
                  <a:prstClr val="black"/>
                </a:solidFill>
              </a:rPr>
              <a:t>Werkhaus</a:t>
            </a:r>
            <a:r>
              <a:rPr lang="de-DE" sz="2000" dirty="0" smtClean="0">
                <a:solidFill>
                  <a:prstClr val="black"/>
                </a:solidFill>
              </a:rPr>
              <a:t>, </a:t>
            </a:r>
          </a:p>
          <a:p>
            <a:pPr lvl="0"/>
            <a:r>
              <a:rPr lang="de-DE" sz="2000" dirty="0">
                <a:solidFill>
                  <a:prstClr val="black"/>
                </a:solidFill>
              </a:rPr>
              <a:t> </a:t>
            </a:r>
            <a:r>
              <a:rPr lang="de-DE" sz="2000" dirty="0" smtClean="0">
                <a:solidFill>
                  <a:prstClr val="black"/>
                </a:solidFill>
              </a:rPr>
              <a:t>     BBS I Uelzen </a:t>
            </a:r>
          </a:p>
          <a:p>
            <a:pPr lvl="0"/>
            <a:endParaRPr lang="de-DE" sz="2400" dirty="0" smtClean="0">
              <a:solidFill>
                <a:prstClr val="black"/>
              </a:solidFill>
            </a:endParaRPr>
          </a:p>
          <a:p>
            <a:pPr marL="342900" lvl="0" indent="-342900">
              <a:buFontTx/>
              <a:buChar char="-"/>
            </a:pPr>
            <a:endParaRPr lang="de-DE" sz="2400" dirty="0" smtClean="0">
              <a:solidFill>
                <a:prstClr val="black"/>
              </a:solidFill>
            </a:endParaRPr>
          </a:p>
          <a:p>
            <a:pPr lvl="0"/>
            <a:r>
              <a:rPr lang="de-DE" dirty="0">
                <a:solidFill>
                  <a:prstClr val="black"/>
                </a:solidFill>
              </a:rPr>
              <a:t/>
            </a:r>
            <a:br>
              <a:rPr lang="de-DE" dirty="0">
                <a:solidFill>
                  <a:prstClr val="black"/>
                </a:solidFill>
              </a:rPr>
            </a:br>
            <a:endParaRPr lang="de-DE" sz="2400" b="1" dirty="0"/>
          </a:p>
          <a:p>
            <a:r>
              <a:rPr lang="de-DE" sz="3600" b="1" dirty="0" smtClean="0"/>
              <a:t/>
            </a:r>
            <a:br>
              <a:rPr lang="de-DE" sz="3600" b="1" dirty="0" smtClean="0"/>
            </a:br>
            <a:endParaRPr lang="de-DE" sz="1200" b="1" dirty="0" smtClean="0"/>
          </a:p>
        </p:txBody>
      </p:sp>
    </p:spTree>
    <p:extLst>
      <p:ext uri="{BB962C8B-B14F-4D97-AF65-F5344CB8AC3E}">
        <p14:creationId xmlns:p14="http://schemas.microsoft.com/office/powerpoint/2010/main" val="1857111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195701" y="358922"/>
            <a:ext cx="5828224" cy="1439791"/>
          </a:xfrm>
        </p:spPr>
        <p:txBody>
          <a:bodyPr>
            <a:normAutofit fontScale="77500" lnSpcReduction="20000"/>
          </a:bodyPr>
          <a:lstStyle/>
          <a:p>
            <a:r>
              <a:rPr lang="de-DE" sz="16000" b="1" dirty="0" smtClean="0"/>
              <a:t>   </a:t>
            </a:r>
            <a:r>
              <a:rPr lang="de-DE" sz="8600" b="1" dirty="0" smtClean="0"/>
              <a:t>  </a:t>
            </a:r>
            <a:endParaRPr lang="de-DE" sz="16000" b="1" dirty="0"/>
          </a:p>
        </p:txBody>
      </p:sp>
      <p:sp>
        <p:nvSpPr>
          <p:cNvPr id="4" name="Textfeld 3"/>
          <p:cNvSpPr txBox="1"/>
          <p:nvPr/>
        </p:nvSpPr>
        <p:spPr>
          <a:xfrm>
            <a:off x="7375021" y="4580553"/>
            <a:ext cx="4604695" cy="1015663"/>
          </a:xfrm>
          <a:prstGeom prst="rect">
            <a:avLst/>
          </a:prstGeom>
          <a:noFill/>
        </p:spPr>
        <p:txBody>
          <a:bodyPr wrap="square" rtlCol="0">
            <a:spAutoFit/>
          </a:bodyPr>
          <a:lstStyle/>
          <a:p>
            <a:pPr algn="ctr"/>
            <a:endParaRPr lang="de-DE" sz="3600" dirty="0" smtClean="0"/>
          </a:p>
          <a:p>
            <a:pPr algn="ctr"/>
            <a:endParaRPr lang="de-DE" sz="2400" dirty="0"/>
          </a:p>
        </p:txBody>
      </p:sp>
      <p:pic>
        <p:nvPicPr>
          <p:cNvPr id="8" name="Grafik 7"/>
          <p:cNvPicPr>
            <a:picLocks noChangeAspect="1"/>
          </p:cNvPicPr>
          <p:nvPr/>
        </p:nvPicPr>
        <p:blipFill>
          <a:blip r:embed="rId2"/>
          <a:stretch>
            <a:fillRect/>
          </a:stretch>
        </p:blipFill>
        <p:spPr>
          <a:xfrm>
            <a:off x="9682385" y="5150864"/>
            <a:ext cx="2328749" cy="1379637"/>
          </a:xfrm>
          <a:prstGeom prst="rect">
            <a:avLst/>
          </a:prstGeom>
        </p:spPr>
      </p:pic>
      <p:sp>
        <p:nvSpPr>
          <p:cNvPr id="5" name="Textfeld 4"/>
          <p:cNvSpPr txBox="1"/>
          <p:nvPr/>
        </p:nvSpPr>
        <p:spPr>
          <a:xfrm>
            <a:off x="196540" y="162374"/>
            <a:ext cx="8896185" cy="10064294"/>
          </a:xfrm>
          <a:prstGeom prst="rect">
            <a:avLst/>
          </a:prstGeom>
          <a:noFill/>
        </p:spPr>
        <p:txBody>
          <a:bodyPr wrap="square" rtlCol="0">
            <a:spAutoFit/>
          </a:bodyPr>
          <a:lstStyle/>
          <a:p>
            <a:pPr lvl="0"/>
            <a:r>
              <a:rPr lang="de-DE" sz="2400" dirty="0" smtClean="0">
                <a:solidFill>
                  <a:prstClr val="black"/>
                </a:solidFill>
                <a:latin typeface="Roboto"/>
              </a:rPr>
              <a:t>TOP </a:t>
            </a:r>
            <a:r>
              <a:rPr lang="de-DE" sz="2400" dirty="0">
                <a:solidFill>
                  <a:prstClr val="black"/>
                </a:solidFill>
                <a:latin typeface="Roboto"/>
              </a:rPr>
              <a:t>6 </a:t>
            </a:r>
            <a:endParaRPr lang="de-DE" sz="2400" dirty="0" smtClean="0">
              <a:solidFill>
                <a:prstClr val="black"/>
              </a:solidFill>
              <a:latin typeface="Roboto"/>
            </a:endParaRPr>
          </a:p>
          <a:p>
            <a:pPr lvl="0"/>
            <a:r>
              <a:rPr lang="de-DE" sz="2400" b="1" dirty="0" smtClean="0">
                <a:solidFill>
                  <a:prstClr val="black"/>
                </a:solidFill>
              </a:rPr>
              <a:t>"</a:t>
            </a:r>
            <a:r>
              <a:rPr lang="de-DE" sz="2400" b="1" dirty="0">
                <a:solidFill>
                  <a:prstClr val="black"/>
                </a:solidFill>
              </a:rPr>
              <a:t>Jahresprogramm 2023" </a:t>
            </a:r>
            <a:endParaRPr lang="de-DE" sz="2400" b="1" dirty="0" smtClean="0">
              <a:solidFill>
                <a:prstClr val="black"/>
              </a:solidFill>
            </a:endParaRPr>
          </a:p>
          <a:p>
            <a:pPr lvl="0"/>
            <a:r>
              <a:rPr lang="de-DE" sz="2400" dirty="0" smtClean="0">
                <a:solidFill>
                  <a:prstClr val="black"/>
                </a:solidFill>
              </a:rPr>
              <a:t>Organisation von Nachhaltigkeitsdialogen zu den Nachhaltigkeitszielen 1 – 17 Online oder im  Nachhaltigkeitsforum -Aula- der BBS I Uelzen </a:t>
            </a:r>
          </a:p>
          <a:p>
            <a:pPr lvl="0"/>
            <a:endParaRPr lang="de-DE" sz="1400" dirty="0" smtClean="0">
              <a:solidFill>
                <a:prstClr val="black"/>
              </a:solidFill>
            </a:endParaRPr>
          </a:p>
          <a:p>
            <a:pPr lvl="0"/>
            <a:r>
              <a:rPr lang="de-DE" sz="2400" b="1" dirty="0" smtClean="0">
                <a:solidFill>
                  <a:prstClr val="black"/>
                </a:solidFill>
              </a:rPr>
              <a:t>Nachhaltigkeitsziel 11 </a:t>
            </a:r>
            <a:r>
              <a:rPr lang="de-DE" sz="2400" dirty="0" smtClean="0">
                <a:solidFill>
                  <a:prstClr val="black"/>
                </a:solidFill>
              </a:rPr>
              <a:t>(4/9/13/17) Online Dialog am </a:t>
            </a:r>
            <a:r>
              <a:rPr lang="de-DE" sz="2400" b="1" dirty="0" smtClean="0">
                <a:solidFill>
                  <a:prstClr val="black"/>
                </a:solidFill>
              </a:rPr>
              <a:t>Mo., 08.05.2023 </a:t>
            </a:r>
            <a:r>
              <a:rPr lang="de-DE" sz="2000" b="1" dirty="0" smtClean="0">
                <a:solidFill>
                  <a:prstClr val="black"/>
                </a:solidFill>
              </a:rPr>
              <a:t> </a:t>
            </a:r>
            <a:r>
              <a:rPr lang="de-DE" sz="2000" dirty="0" smtClean="0">
                <a:latin typeface="Arial" panose="020B0604020202020204" pitchFamily="34" charset="0"/>
                <a:cs typeface="Arial" panose="020B0604020202020204" pitchFamily="34" charset="0"/>
              </a:rPr>
              <a:t>„</a:t>
            </a:r>
            <a:r>
              <a:rPr lang="de-DE" sz="2000" b="1" dirty="0" smtClean="0">
                <a:latin typeface="Arial" panose="020B0604020202020204" pitchFamily="34" charset="0"/>
                <a:cs typeface="Arial" panose="020B0604020202020204" pitchFamily="34" charset="0"/>
              </a:rPr>
              <a:t>Nachhaltige Mobilitätskonzepte </a:t>
            </a:r>
            <a:r>
              <a:rPr lang="de-DE" sz="2000" dirty="0">
                <a:latin typeface="Arial" panose="020B0604020202020204" pitchFamily="34" charset="0"/>
                <a:cs typeface="Arial" panose="020B0604020202020204" pitchFamily="34" charset="0"/>
              </a:rPr>
              <a:t>vorgestellt von Verkehrsclub </a:t>
            </a:r>
            <a:r>
              <a:rPr lang="de-DE" sz="2000" dirty="0" smtClean="0">
                <a:latin typeface="Arial" panose="020B0604020202020204" pitchFamily="34" charset="0"/>
                <a:cs typeface="Arial" panose="020B0604020202020204" pitchFamily="34" charset="0"/>
              </a:rPr>
              <a:t>Deutschland VCD und das Mobilitätskonzept </a:t>
            </a:r>
            <a:r>
              <a:rPr lang="de-DE" sz="2000" dirty="0">
                <a:latin typeface="Arial" panose="020B0604020202020204" pitchFamily="34" charset="0"/>
                <a:cs typeface="Arial" panose="020B0604020202020204" pitchFamily="34" charset="0"/>
              </a:rPr>
              <a:t>BBS I Uelzen (BBS Campus Uelzen</a:t>
            </a:r>
            <a:r>
              <a:rPr lang="de-DE" sz="2000" dirty="0" smtClean="0">
                <a:latin typeface="Arial" panose="020B0604020202020204" pitchFamily="34" charset="0"/>
                <a:cs typeface="Arial" panose="020B0604020202020204" pitchFamily="34" charset="0"/>
              </a:rPr>
              <a:t>)“</a:t>
            </a:r>
          </a:p>
          <a:p>
            <a:pPr lvl="0"/>
            <a:endParaRPr lang="de-DE" sz="1200" dirty="0">
              <a:solidFill>
                <a:prstClr val="black"/>
              </a:solidFill>
            </a:endParaRPr>
          </a:p>
          <a:p>
            <a:pPr lvl="0"/>
            <a:r>
              <a:rPr lang="de-DE" sz="2400" b="1" dirty="0" smtClean="0">
                <a:solidFill>
                  <a:prstClr val="black"/>
                </a:solidFill>
              </a:rPr>
              <a:t>Nachhaltigkeitsziel 1 </a:t>
            </a:r>
            <a:r>
              <a:rPr lang="de-DE" sz="2400" dirty="0" smtClean="0">
                <a:solidFill>
                  <a:prstClr val="black"/>
                </a:solidFill>
              </a:rPr>
              <a:t>(3/4/11/17):  </a:t>
            </a:r>
            <a:r>
              <a:rPr lang="de-DE" sz="2400" b="1" dirty="0" smtClean="0">
                <a:solidFill>
                  <a:prstClr val="black"/>
                </a:solidFill>
              </a:rPr>
              <a:t>„</a:t>
            </a:r>
            <a:r>
              <a:rPr lang="de-DE" sz="2400" b="1" dirty="0">
                <a:solidFill>
                  <a:prstClr val="black"/>
                </a:solidFill>
              </a:rPr>
              <a:t>K</a:t>
            </a:r>
            <a:r>
              <a:rPr lang="de-DE" sz="2400" b="1" dirty="0" smtClean="0">
                <a:solidFill>
                  <a:prstClr val="black"/>
                </a:solidFill>
              </a:rPr>
              <a:t>eine Armut“ </a:t>
            </a:r>
          </a:p>
          <a:p>
            <a:pPr lvl="0"/>
            <a:r>
              <a:rPr lang="de-DE" sz="2400" dirty="0" smtClean="0">
                <a:solidFill>
                  <a:prstClr val="black"/>
                </a:solidFill>
              </a:rPr>
              <a:t>Referentin Frau Anne </a:t>
            </a:r>
            <a:r>
              <a:rPr lang="de-DE" sz="2400" dirty="0" err="1" smtClean="0">
                <a:solidFill>
                  <a:prstClr val="black"/>
                </a:solidFill>
              </a:rPr>
              <a:t>Schorling</a:t>
            </a:r>
            <a:r>
              <a:rPr lang="de-DE" sz="2400" dirty="0" smtClean="0">
                <a:solidFill>
                  <a:prstClr val="black"/>
                </a:solidFill>
              </a:rPr>
              <a:t>/ Referent Herr Kurt </a:t>
            </a:r>
            <a:r>
              <a:rPr lang="de-DE" sz="2400" dirty="0" err="1" smtClean="0">
                <a:solidFill>
                  <a:prstClr val="black"/>
                </a:solidFill>
              </a:rPr>
              <a:t>Wiedenhoff</a:t>
            </a:r>
            <a:r>
              <a:rPr lang="de-DE" sz="2400" dirty="0" smtClean="0">
                <a:solidFill>
                  <a:prstClr val="black"/>
                </a:solidFill>
              </a:rPr>
              <a:t>/… </a:t>
            </a:r>
          </a:p>
          <a:p>
            <a:pPr lvl="0"/>
            <a:r>
              <a:rPr lang="de-DE" sz="2400" dirty="0" smtClean="0">
                <a:solidFill>
                  <a:prstClr val="black"/>
                </a:solidFill>
              </a:rPr>
              <a:t>Geplant am </a:t>
            </a:r>
            <a:r>
              <a:rPr lang="de-DE" sz="2400" b="1" dirty="0" smtClean="0">
                <a:solidFill>
                  <a:prstClr val="black"/>
                </a:solidFill>
              </a:rPr>
              <a:t>Di., 04.07.2023 </a:t>
            </a:r>
            <a:r>
              <a:rPr lang="de-DE" sz="2400" dirty="0" smtClean="0">
                <a:solidFill>
                  <a:prstClr val="black"/>
                </a:solidFill>
              </a:rPr>
              <a:t>um </a:t>
            </a:r>
            <a:r>
              <a:rPr lang="de-DE" sz="2400" b="1" dirty="0" smtClean="0">
                <a:solidFill>
                  <a:prstClr val="black"/>
                </a:solidFill>
              </a:rPr>
              <a:t>17:30 </a:t>
            </a:r>
            <a:r>
              <a:rPr lang="de-DE" sz="2400" b="1" dirty="0">
                <a:solidFill>
                  <a:prstClr val="black"/>
                </a:solidFill>
              </a:rPr>
              <a:t>Uhr </a:t>
            </a:r>
            <a:r>
              <a:rPr lang="de-DE" sz="2400" dirty="0" smtClean="0">
                <a:solidFill>
                  <a:prstClr val="black"/>
                </a:solidFill>
              </a:rPr>
              <a:t>im Nachhaltigkeitsforum </a:t>
            </a:r>
          </a:p>
          <a:p>
            <a:pPr lvl="0"/>
            <a:r>
              <a:rPr lang="de-DE" sz="2400" dirty="0" smtClean="0">
                <a:solidFill>
                  <a:prstClr val="black"/>
                </a:solidFill>
              </a:rPr>
              <a:t>-</a:t>
            </a:r>
            <a:r>
              <a:rPr lang="de-DE" sz="2400" dirty="0">
                <a:solidFill>
                  <a:prstClr val="black"/>
                </a:solidFill>
              </a:rPr>
              <a:t>Aula- </a:t>
            </a:r>
            <a:r>
              <a:rPr lang="de-DE" sz="2400" dirty="0" smtClean="0">
                <a:solidFill>
                  <a:prstClr val="black"/>
                </a:solidFill>
              </a:rPr>
              <a:t>der </a:t>
            </a:r>
            <a:r>
              <a:rPr lang="de-DE" sz="2400" dirty="0">
                <a:solidFill>
                  <a:prstClr val="black"/>
                </a:solidFill>
              </a:rPr>
              <a:t>BBS I </a:t>
            </a:r>
            <a:r>
              <a:rPr lang="de-DE" sz="2400" dirty="0" smtClean="0">
                <a:solidFill>
                  <a:prstClr val="black"/>
                </a:solidFill>
              </a:rPr>
              <a:t>Uelzen</a:t>
            </a:r>
          </a:p>
          <a:p>
            <a:pPr lvl="0"/>
            <a:endParaRPr lang="de-DE" sz="1400" dirty="0">
              <a:solidFill>
                <a:prstClr val="black"/>
              </a:solidFill>
            </a:endParaRPr>
          </a:p>
          <a:p>
            <a:pPr lvl="0"/>
            <a:r>
              <a:rPr lang="de-DE" sz="2400" b="1" dirty="0" smtClean="0">
                <a:solidFill>
                  <a:prstClr val="black"/>
                </a:solidFill>
              </a:rPr>
              <a:t>Nachhaltigkeitsziel 11 </a:t>
            </a:r>
            <a:r>
              <a:rPr lang="de-DE" sz="2400" dirty="0" smtClean="0">
                <a:solidFill>
                  <a:prstClr val="black"/>
                </a:solidFill>
              </a:rPr>
              <a:t>(1-10 und 12-17)</a:t>
            </a:r>
          </a:p>
          <a:p>
            <a:pPr lvl="0"/>
            <a:r>
              <a:rPr lang="de-DE" sz="2400" dirty="0" smtClean="0">
                <a:solidFill>
                  <a:prstClr val="black"/>
                </a:solidFill>
              </a:rPr>
              <a:t>„Kommunales Nachhaltigkeitsmanagement?!“ Referent N.N.</a:t>
            </a:r>
          </a:p>
          <a:p>
            <a:pPr lvl="0"/>
            <a:r>
              <a:rPr lang="de-DE" sz="2400" dirty="0" smtClean="0">
                <a:solidFill>
                  <a:prstClr val="black"/>
                </a:solidFill>
              </a:rPr>
              <a:t>Geplant am </a:t>
            </a:r>
            <a:r>
              <a:rPr lang="de-DE" sz="2400" b="1" dirty="0" smtClean="0">
                <a:solidFill>
                  <a:prstClr val="black"/>
                </a:solidFill>
              </a:rPr>
              <a:t>Do. 12.10.2023 um 17:30 </a:t>
            </a:r>
            <a:r>
              <a:rPr lang="de-DE" sz="2400" b="1" dirty="0">
                <a:solidFill>
                  <a:prstClr val="black"/>
                </a:solidFill>
              </a:rPr>
              <a:t>U</a:t>
            </a:r>
            <a:r>
              <a:rPr lang="de-DE" sz="2400" b="1" dirty="0" smtClean="0">
                <a:solidFill>
                  <a:prstClr val="black"/>
                </a:solidFill>
              </a:rPr>
              <a:t>hr </a:t>
            </a:r>
            <a:r>
              <a:rPr lang="de-DE" sz="2400" dirty="0">
                <a:solidFill>
                  <a:prstClr val="black"/>
                </a:solidFill>
              </a:rPr>
              <a:t>im Nachhaltigkeitsforum </a:t>
            </a:r>
          </a:p>
          <a:p>
            <a:pPr lvl="0"/>
            <a:r>
              <a:rPr lang="de-DE" sz="2400" dirty="0">
                <a:solidFill>
                  <a:prstClr val="black"/>
                </a:solidFill>
              </a:rPr>
              <a:t>-Aula- der BBS I Uelzen</a:t>
            </a:r>
          </a:p>
          <a:p>
            <a:pPr lvl="0"/>
            <a:endParaRPr lang="de-DE" sz="2400" dirty="0" smtClean="0">
              <a:solidFill>
                <a:prstClr val="black"/>
              </a:solidFill>
            </a:endParaRPr>
          </a:p>
          <a:p>
            <a:pPr lvl="0"/>
            <a:endParaRPr lang="de-DE" sz="2400" dirty="0">
              <a:solidFill>
                <a:prstClr val="black"/>
              </a:solidFill>
            </a:endParaRPr>
          </a:p>
          <a:p>
            <a:pPr lvl="0"/>
            <a:r>
              <a:rPr lang="de-DE" sz="2400" dirty="0" smtClean="0">
                <a:solidFill>
                  <a:prstClr val="black"/>
                </a:solidFill>
              </a:rPr>
              <a:t> </a:t>
            </a:r>
            <a:endParaRPr lang="de-DE" sz="2400" dirty="0">
              <a:solidFill>
                <a:prstClr val="black"/>
              </a:solidFill>
            </a:endParaRPr>
          </a:p>
          <a:p>
            <a:pPr lvl="0"/>
            <a:endParaRPr lang="de-DE" sz="2400" dirty="0" smtClean="0">
              <a:solidFill>
                <a:prstClr val="black"/>
              </a:solidFill>
            </a:endParaRPr>
          </a:p>
          <a:p>
            <a:pPr marL="342900" lvl="0" indent="-342900">
              <a:buFontTx/>
              <a:buChar char="-"/>
            </a:pPr>
            <a:endParaRPr lang="de-DE" sz="2400" dirty="0" smtClean="0">
              <a:solidFill>
                <a:prstClr val="black"/>
              </a:solidFill>
            </a:endParaRPr>
          </a:p>
          <a:p>
            <a:pPr marL="342900" lvl="0" indent="-342900">
              <a:buFontTx/>
              <a:buChar char="-"/>
            </a:pPr>
            <a:endParaRPr lang="de-DE" sz="2400" dirty="0" smtClean="0">
              <a:solidFill>
                <a:prstClr val="black"/>
              </a:solidFill>
            </a:endParaRPr>
          </a:p>
          <a:p>
            <a:pPr lvl="0"/>
            <a:r>
              <a:rPr lang="de-DE" dirty="0">
                <a:solidFill>
                  <a:prstClr val="black"/>
                </a:solidFill>
              </a:rPr>
              <a:t/>
            </a:r>
            <a:br>
              <a:rPr lang="de-DE" dirty="0">
                <a:solidFill>
                  <a:prstClr val="black"/>
                </a:solidFill>
              </a:rPr>
            </a:br>
            <a:endParaRPr lang="de-DE" sz="2400" b="1" dirty="0"/>
          </a:p>
          <a:p>
            <a:r>
              <a:rPr lang="de-DE" sz="3600" b="1" dirty="0" smtClean="0"/>
              <a:t/>
            </a:r>
            <a:br>
              <a:rPr lang="de-DE" sz="3600" b="1" dirty="0" smtClean="0"/>
            </a:br>
            <a:endParaRPr lang="de-DE" sz="1200" b="1" dirty="0" smtClean="0"/>
          </a:p>
        </p:txBody>
      </p:sp>
    </p:spTree>
    <p:extLst>
      <p:ext uri="{BB962C8B-B14F-4D97-AF65-F5344CB8AC3E}">
        <p14:creationId xmlns:p14="http://schemas.microsoft.com/office/powerpoint/2010/main" val="566530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195701" y="358922"/>
            <a:ext cx="5828224" cy="1439791"/>
          </a:xfrm>
        </p:spPr>
        <p:txBody>
          <a:bodyPr>
            <a:normAutofit fontScale="77500" lnSpcReduction="20000"/>
          </a:bodyPr>
          <a:lstStyle/>
          <a:p>
            <a:r>
              <a:rPr lang="de-DE" sz="16000" b="1" dirty="0" smtClean="0"/>
              <a:t>   </a:t>
            </a:r>
            <a:r>
              <a:rPr lang="de-DE" sz="8600" b="1" dirty="0" smtClean="0"/>
              <a:t>  </a:t>
            </a:r>
            <a:endParaRPr lang="de-DE" sz="16000" b="1" dirty="0"/>
          </a:p>
        </p:txBody>
      </p:sp>
      <p:sp>
        <p:nvSpPr>
          <p:cNvPr id="4" name="Textfeld 3"/>
          <p:cNvSpPr txBox="1"/>
          <p:nvPr/>
        </p:nvSpPr>
        <p:spPr>
          <a:xfrm>
            <a:off x="7375021" y="4580553"/>
            <a:ext cx="4604695" cy="1015663"/>
          </a:xfrm>
          <a:prstGeom prst="rect">
            <a:avLst/>
          </a:prstGeom>
          <a:noFill/>
        </p:spPr>
        <p:txBody>
          <a:bodyPr wrap="square" rtlCol="0">
            <a:spAutoFit/>
          </a:bodyPr>
          <a:lstStyle/>
          <a:p>
            <a:pPr algn="ctr"/>
            <a:endParaRPr lang="de-DE" sz="3600" dirty="0" smtClean="0"/>
          </a:p>
          <a:p>
            <a:pPr algn="ctr"/>
            <a:endParaRPr lang="de-DE" sz="2400" dirty="0"/>
          </a:p>
        </p:txBody>
      </p:sp>
      <p:pic>
        <p:nvPicPr>
          <p:cNvPr id="8" name="Grafik 7"/>
          <p:cNvPicPr>
            <a:picLocks noChangeAspect="1"/>
          </p:cNvPicPr>
          <p:nvPr/>
        </p:nvPicPr>
        <p:blipFill>
          <a:blip r:embed="rId2"/>
          <a:stretch>
            <a:fillRect/>
          </a:stretch>
        </p:blipFill>
        <p:spPr>
          <a:xfrm>
            <a:off x="9682385" y="5150864"/>
            <a:ext cx="2328749" cy="1379637"/>
          </a:xfrm>
          <a:prstGeom prst="rect">
            <a:avLst/>
          </a:prstGeom>
        </p:spPr>
      </p:pic>
      <p:sp>
        <p:nvSpPr>
          <p:cNvPr id="5" name="Textfeld 4"/>
          <p:cNvSpPr txBox="1"/>
          <p:nvPr/>
        </p:nvSpPr>
        <p:spPr>
          <a:xfrm>
            <a:off x="196540" y="162374"/>
            <a:ext cx="9195288" cy="10125849"/>
          </a:xfrm>
          <a:prstGeom prst="rect">
            <a:avLst/>
          </a:prstGeom>
          <a:noFill/>
        </p:spPr>
        <p:txBody>
          <a:bodyPr wrap="square" rtlCol="0">
            <a:spAutoFit/>
          </a:bodyPr>
          <a:lstStyle/>
          <a:p>
            <a:pPr lvl="0"/>
            <a:r>
              <a:rPr lang="de-DE" sz="2400" dirty="0" smtClean="0">
                <a:solidFill>
                  <a:prstClr val="black"/>
                </a:solidFill>
                <a:latin typeface="Roboto"/>
              </a:rPr>
              <a:t>TOP </a:t>
            </a:r>
            <a:r>
              <a:rPr lang="de-DE" sz="2400" dirty="0">
                <a:solidFill>
                  <a:prstClr val="black"/>
                </a:solidFill>
                <a:latin typeface="Roboto"/>
              </a:rPr>
              <a:t>6 </a:t>
            </a:r>
            <a:endParaRPr lang="de-DE" sz="2400" dirty="0" smtClean="0">
              <a:solidFill>
                <a:prstClr val="black"/>
              </a:solidFill>
              <a:latin typeface="Roboto"/>
            </a:endParaRPr>
          </a:p>
          <a:p>
            <a:pPr lvl="0"/>
            <a:r>
              <a:rPr lang="de-DE" sz="2400" b="1" dirty="0" smtClean="0">
                <a:solidFill>
                  <a:prstClr val="black"/>
                </a:solidFill>
              </a:rPr>
              <a:t>"</a:t>
            </a:r>
            <a:r>
              <a:rPr lang="de-DE" sz="2400" b="1" dirty="0">
                <a:solidFill>
                  <a:prstClr val="black"/>
                </a:solidFill>
              </a:rPr>
              <a:t>Jahresprogramm </a:t>
            </a:r>
            <a:r>
              <a:rPr lang="de-DE" sz="2400" b="1" dirty="0" smtClean="0">
                <a:solidFill>
                  <a:prstClr val="black"/>
                </a:solidFill>
              </a:rPr>
              <a:t>2023„</a:t>
            </a:r>
            <a:endParaRPr lang="de-DE" sz="2400" dirty="0">
              <a:solidFill>
                <a:prstClr val="black"/>
              </a:solidFill>
            </a:endParaRPr>
          </a:p>
          <a:p>
            <a:pPr lvl="0"/>
            <a:r>
              <a:rPr lang="de-DE" sz="2400" dirty="0" smtClean="0">
                <a:solidFill>
                  <a:prstClr val="black"/>
                </a:solidFill>
              </a:rPr>
              <a:t>Lesungen mit Nachhaltigkeitsdialog im </a:t>
            </a:r>
            <a:r>
              <a:rPr lang="de-DE" sz="2400" dirty="0">
                <a:solidFill>
                  <a:prstClr val="black"/>
                </a:solidFill>
              </a:rPr>
              <a:t>Nachhaltigkeitsforum </a:t>
            </a:r>
          </a:p>
          <a:p>
            <a:pPr lvl="0"/>
            <a:r>
              <a:rPr lang="de-DE" sz="2400" dirty="0">
                <a:solidFill>
                  <a:prstClr val="black"/>
                </a:solidFill>
              </a:rPr>
              <a:t>-Aula- der BBS I Uelzen</a:t>
            </a:r>
          </a:p>
          <a:p>
            <a:pPr lvl="0"/>
            <a:endParaRPr lang="de-DE" sz="1400" dirty="0" smtClean="0">
              <a:solidFill>
                <a:prstClr val="black"/>
              </a:solidFill>
            </a:endParaRPr>
          </a:p>
          <a:p>
            <a:pPr lvl="0"/>
            <a:r>
              <a:rPr lang="de-DE" sz="2400" dirty="0" smtClean="0">
                <a:solidFill>
                  <a:prstClr val="black"/>
                </a:solidFill>
              </a:rPr>
              <a:t>Angefragt für Mi., 30.08.2023 um 17:30 Uhr -  Lesung </a:t>
            </a:r>
          </a:p>
          <a:p>
            <a:pPr lvl="0"/>
            <a:r>
              <a:rPr lang="de-DE" sz="2400" dirty="0" smtClean="0">
                <a:solidFill>
                  <a:prstClr val="black"/>
                </a:solidFill>
              </a:rPr>
              <a:t>von Prof. Dr. Thomas Vogel  </a:t>
            </a:r>
            <a:r>
              <a:rPr lang="de-DE" sz="2400" b="1" dirty="0" smtClean="0">
                <a:solidFill>
                  <a:prstClr val="black"/>
                </a:solidFill>
              </a:rPr>
              <a:t>„Naturgemäße Berufsbildung“</a:t>
            </a:r>
          </a:p>
          <a:p>
            <a:pPr lvl="0"/>
            <a:endParaRPr lang="de-DE" sz="1400" dirty="0" smtClean="0">
              <a:solidFill>
                <a:prstClr val="black"/>
              </a:solidFill>
            </a:endParaRPr>
          </a:p>
          <a:p>
            <a:pPr lvl="0"/>
            <a:r>
              <a:rPr lang="de-DE" sz="2400" dirty="0" smtClean="0">
                <a:solidFill>
                  <a:prstClr val="black"/>
                </a:solidFill>
              </a:rPr>
              <a:t>Angefragt für Mi., 04.10.2023 um 17:30 Uhr - Lesung von </a:t>
            </a:r>
          </a:p>
          <a:p>
            <a:pPr lvl="0"/>
            <a:r>
              <a:rPr lang="de-DE" sz="2400" dirty="0" smtClean="0">
                <a:solidFill>
                  <a:prstClr val="black"/>
                </a:solidFill>
              </a:rPr>
              <a:t>Herrn Matthias Kollmann</a:t>
            </a:r>
          </a:p>
          <a:p>
            <a:pPr lvl="0"/>
            <a:r>
              <a:rPr lang="de-DE" sz="2400" b="1" dirty="0" smtClean="0">
                <a:solidFill>
                  <a:prstClr val="black"/>
                </a:solidFill>
              </a:rPr>
              <a:t>„CEO2-neutral für </a:t>
            </a:r>
            <a:r>
              <a:rPr lang="de-DE" sz="2400" b="1" dirty="0">
                <a:solidFill>
                  <a:prstClr val="black"/>
                </a:solidFill>
              </a:rPr>
              <a:t>mehr Nachhaltigkeit im </a:t>
            </a:r>
            <a:r>
              <a:rPr lang="de-DE" sz="2400" b="1" dirty="0" smtClean="0">
                <a:solidFill>
                  <a:prstClr val="black"/>
                </a:solidFill>
              </a:rPr>
              <a:t>Unternehmen“</a:t>
            </a:r>
          </a:p>
          <a:p>
            <a:pPr lvl="0"/>
            <a:endParaRPr lang="de-DE" sz="1400" dirty="0" smtClean="0">
              <a:solidFill>
                <a:prstClr val="black"/>
              </a:solidFill>
            </a:endParaRPr>
          </a:p>
          <a:p>
            <a:pPr lvl="0"/>
            <a:r>
              <a:rPr lang="de-DE" sz="2400" dirty="0" smtClean="0">
                <a:solidFill>
                  <a:prstClr val="black"/>
                </a:solidFill>
              </a:rPr>
              <a:t>Angefragt für Mi., 29.11.2023 um 17:30 Uhr – Lesung von Claudio Russo</a:t>
            </a:r>
            <a:endParaRPr lang="de-DE" sz="2400" dirty="0">
              <a:solidFill>
                <a:prstClr val="black"/>
              </a:solidFill>
            </a:endParaRPr>
          </a:p>
          <a:p>
            <a:pPr lvl="0"/>
            <a:r>
              <a:rPr lang="de-DE" sz="2400" b="1" dirty="0">
                <a:solidFill>
                  <a:prstClr val="black"/>
                </a:solidFill>
              </a:rPr>
              <a:t>Nachhaltigkeit leben: Kleine Schritte in Richtung Nachhaltigkeit zu Hause </a:t>
            </a:r>
            <a:r>
              <a:rPr lang="de-DE" sz="2400" dirty="0">
                <a:solidFill>
                  <a:prstClr val="black"/>
                </a:solidFill>
              </a:rPr>
              <a:t>Ein schneller und einfacher Leitfaden 25 Tipps für ein „grünes“ </a:t>
            </a:r>
            <a:r>
              <a:rPr lang="de-DE" sz="2400" dirty="0" smtClean="0">
                <a:solidFill>
                  <a:prstClr val="black"/>
                </a:solidFill>
              </a:rPr>
              <a:t>Leben</a:t>
            </a:r>
          </a:p>
          <a:p>
            <a:pPr lvl="0"/>
            <a:r>
              <a:rPr lang="de-DE" sz="1600" dirty="0">
                <a:solidFill>
                  <a:prstClr val="black"/>
                </a:solidFill>
              </a:rPr>
              <a:t> </a:t>
            </a:r>
            <a:endParaRPr lang="de-DE" sz="1600" dirty="0" smtClean="0">
              <a:solidFill>
                <a:prstClr val="black"/>
              </a:solidFill>
            </a:endParaRPr>
          </a:p>
          <a:p>
            <a:pPr lvl="0"/>
            <a:r>
              <a:rPr lang="de-DE" sz="2400" b="1" dirty="0" smtClean="0">
                <a:solidFill>
                  <a:prstClr val="black"/>
                </a:solidFill>
              </a:rPr>
              <a:t>Idee:</a:t>
            </a:r>
            <a:r>
              <a:rPr lang="de-DE" sz="2400" dirty="0" smtClean="0">
                <a:solidFill>
                  <a:prstClr val="black"/>
                </a:solidFill>
              </a:rPr>
              <a:t> Sammlung von 365 Nachhaltigkeits-Tipps „Jeden </a:t>
            </a:r>
            <a:r>
              <a:rPr lang="de-DE" sz="2400" dirty="0">
                <a:solidFill>
                  <a:prstClr val="black"/>
                </a:solidFill>
              </a:rPr>
              <a:t>T</a:t>
            </a:r>
            <a:r>
              <a:rPr lang="de-DE" sz="2400" dirty="0" smtClean="0">
                <a:solidFill>
                  <a:prstClr val="black"/>
                </a:solidFill>
              </a:rPr>
              <a:t>ag eine Nachhaltigkeitstat möglich?!“ auf der </a:t>
            </a:r>
            <a:r>
              <a:rPr lang="de-DE" sz="2400" u="sng" dirty="0" smtClean="0">
                <a:solidFill>
                  <a:prstClr val="black"/>
                </a:solidFill>
              </a:rPr>
              <a:t>www.UE-N-Rat.de</a:t>
            </a:r>
            <a:r>
              <a:rPr lang="de-DE" sz="2400" dirty="0" smtClean="0">
                <a:solidFill>
                  <a:prstClr val="black"/>
                </a:solidFill>
              </a:rPr>
              <a:t> Website!</a:t>
            </a:r>
            <a:endParaRPr lang="de-DE" sz="2400" dirty="0">
              <a:solidFill>
                <a:prstClr val="black"/>
              </a:solidFill>
            </a:endParaRPr>
          </a:p>
          <a:p>
            <a:pPr lvl="0"/>
            <a:endParaRPr lang="de-DE" sz="2400" dirty="0" smtClean="0">
              <a:solidFill>
                <a:prstClr val="black"/>
              </a:solidFill>
            </a:endParaRPr>
          </a:p>
          <a:p>
            <a:pPr lvl="0"/>
            <a:r>
              <a:rPr lang="de-DE" sz="2400" dirty="0" smtClean="0">
                <a:solidFill>
                  <a:prstClr val="black"/>
                </a:solidFill>
              </a:rPr>
              <a:t> </a:t>
            </a:r>
            <a:endParaRPr lang="de-DE" sz="2400" dirty="0">
              <a:solidFill>
                <a:prstClr val="black"/>
              </a:solidFill>
            </a:endParaRPr>
          </a:p>
          <a:p>
            <a:pPr lvl="0"/>
            <a:endParaRPr lang="de-DE" sz="2400" dirty="0" smtClean="0">
              <a:solidFill>
                <a:prstClr val="black"/>
              </a:solidFill>
            </a:endParaRPr>
          </a:p>
          <a:p>
            <a:pPr marL="342900" lvl="0" indent="-342900">
              <a:buFontTx/>
              <a:buChar char="-"/>
            </a:pPr>
            <a:endParaRPr lang="de-DE" sz="2400" dirty="0" smtClean="0">
              <a:solidFill>
                <a:prstClr val="black"/>
              </a:solidFill>
            </a:endParaRPr>
          </a:p>
          <a:p>
            <a:pPr marL="342900" lvl="0" indent="-342900">
              <a:buFontTx/>
              <a:buChar char="-"/>
            </a:pPr>
            <a:endParaRPr lang="de-DE" sz="2400" dirty="0" smtClean="0">
              <a:solidFill>
                <a:prstClr val="black"/>
              </a:solidFill>
            </a:endParaRPr>
          </a:p>
          <a:p>
            <a:pPr lvl="0"/>
            <a:r>
              <a:rPr lang="de-DE" dirty="0">
                <a:solidFill>
                  <a:prstClr val="black"/>
                </a:solidFill>
              </a:rPr>
              <a:t/>
            </a:r>
            <a:br>
              <a:rPr lang="de-DE" dirty="0">
                <a:solidFill>
                  <a:prstClr val="black"/>
                </a:solidFill>
              </a:rPr>
            </a:br>
            <a:endParaRPr lang="de-DE" sz="2400" b="1" dirty="0"/>
          </a:p>
          <a:p>
            <a:r>
              <a:rPr lang="de-DE" sz="3600" b="1" dirty="0" smtClean="0"/>
              <a:t/>
            </a:r>
            <a:br>
              <a:rPr lang="de-DE" sz="3600" b="1" dirty="0" smtClean="0"/>
            </a:br>
            <a:endParaRPr lang="de-DE" sz="1200" b="1" dirty="0" smtClean="0"/>
          </a:p>
        </p:txBody>
      </p:sp>
    </p:spTree>
    <p:extLst>
      <p:ext uri="{BB962C8B-B14F-4D97-AF65-F5344CB8AC3E}">
        <p14:creationId xmlns:p14="http://schemas.microsoft.com/office/powerpoint/2010/main" val="2839607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195701" y="358922"/>
            <a:ext cx="5828224" cy="1439791"/>
          </a:xfrm>
        </p:spPr>
        <p:txBody>
          <a:bodyPr>
            <a:normAutofit fontScale="77500" lnSpcReduction="20000"/>
          </a:bodyPr>
          <a:lstStyle/>
          <a:p>
            <a:r>
              <a:rPr lang="de-DE" sz="16000" b="1" dirty="0" smtClean="0"/>
              <a:t>   </a:t>
            </a:r>
            <a:r>
              <a:rPr lang="de-DE" sz="8600" b="1" dirty="0" smtClean="0"/>
              <a:t>  </a:t>
            </a:r>
            <a:endParaRPr lang="de-DE" sz="16000" b="1" dirty="0"/>
          </a:p>
        </p:txBody>
      </p:sp>
      <p:sp>
        <p:nvSpPr>
          <p:cNvPr id="4" name="Textfeld 3"/>
          <p:cNvSpPr txBox="1"/>
          <p:nvPr/>
        </p:nvSpPr>
        <p:spPr>
          <a:xfrm>
            <a:off x="7380037" y="4554916"/>
            <a:ext cx="4604695" cy="1015663"/>
          </a:xfrm>
          <a:prstGeom prst="rect">
            <a:avLst/>
          </a:prstGeom>
          <a:noFill/>
        </p:spPr>
        <p:txBody>
          <a:bodyPr wrap="square" rtlCol="0">
            <a:spAutoFit/>
          </a:bodyPr>
          <a:lstStyle/>
          <a:p>
            <a:pPr algn="ctr"/>
            <a:endParaRPr lang="de-DE" sz="3600" dirty="0" smtClean="0"/>
          </a:p>
          <a:p>
            <a:pPr algn="ctr"/>
            <a:endParaRPr lang="de-DE" sz="2400" dirty="0"/>
          </a:p>
        </p:txBody>
      </p:sp>
      <p:pic>
        <p:nvPicPr>
          <p:cNvPr id="8" name="Grafik 7"/>
          <p:cNvPicPr>
            <a:picLocks noChangeAspect="1"/>
          </p:cNvPicPr>
          <p:nvPr/>
        </p:nvPicPr>
        <p:blipFill>
          <a:blip r:embed="rId2"/>
          <a:stretch>
            <a:fillRect/>
          </a:stretch>
        </p:blipFill>
        <p:spPr>
          <a:xfrm>
            <a:off x="9682385" y="5150864"/>
            <a:ext cx="2328749" cy="1379637"/>
          </a:xfrm>
          <a:prstGeom prst="rect">
            <a:avLst/>
          </a:prstGeom>
        </p:spPr>
      </p:pic>
      <p:sp>
        <p:nvSpPr>
          <p:cNvPr id="5" name="Textfeld 4"/>
          <p:cNvSpPr txBox="1"/>
          <p:nvPr/>
        </p:nvSpPr>
        <p:spPr>
          <a:xfrm>
            <a:off x="239270" y="179466"/>
            <a:ext cx="6845194" cy="7879080"/>
          </a:xfrm>
          <a:prstGeom prst="rect">
            <a:avLst/>
          </a:prstGeom>
          <a:noFill/>
        </p:spPr>
        <p:txBody>
          <a:bodyPr wrap="square" rtlCol="0">
            <a:spAutoFit/>
          </a:bodyPr>
          <a:lstStyle/>
          <a:p>
            <a:r>
              <a:rPr lang="de-DE" sz="2400" dirty="0" smtClean="0">
                <a:solidFill>
                  <a:prstClr val="black"/>
                </a:solidFill>
                <a:latin typeface="Arial" panose="020B0604020202020204" pitchFamily="34" charset="0"/>
                <a:cs typeface="Arial" panose="020B0604020202020204" pitchFamily="34" charset="0"/>
              </a:rPr>
              <a:t>TOP </a:t>
            </a:r>
            <a:r>
              <a:rPr lang="de-DE" sz="2400" dirty="0">
                <a:solidFill>
                  <a:prstClr val="black"/>
                </a:solidFill>
                <a:latin typeface="Arial" panose="020B0604020202020204" pitchFamily="34" charset="0"/>
                <a:cs typeface="Arial" panose="020B0604020202020204" pitchFamily="34" charset="0"/>
              </a:rPr>
              <a:t>7  </a:t>
            </a:r>
            <a:endParaRPr lang="de-DE" sz="2400" dirty="0" smtClean="0">
              <a:solidFill>
                <a:prstClr val="black"/>
              </a:solidFill>
              <a:latin typeface="Arial" panose="020B0604020202020204" pitchFamily="34" charset="0"/>
              <a:cs typeface="Arial" panose="020B0604020202020204" pitchFamily="34" charset="0"/>
            </a:endParaRPr>
          </a:p>
          <a:p>
            <a:r>
              <a:rPr lang="de-DE" sz="2400" dirty="0" smtClean="0">
                <a:solidFill>
                  <a:prstClr val="black"/>
                </a:solidFill>
                <a:latin typeface="Arial" panose="020B0604020202020204" pitchFamily="34" charset="0"/>
                <a:cs typeface="Arial" panose="020B0604020202020204" pitchFamily="34" charset="0"/>
              </a:rPr>
              <a:t>Bericht </a:t>
            </a:r>
          </a:p>
          <a:p>
            <a:r>
              <a:rPr lang="de-DE" sz="2400" dirty="0" smtClean="0">
                <a:solidFill>
                  <a:prstClr val="black"/>
                </a:solidFill>
                <a:latin typeface="Arial" panose="020B0604020202020204" pitchFamily="34" charset="0"/>
                <a:cs typeface="Arial" panose="020B0604020202020204" pitchFamily="34" charset="0"/>
              </a:rPr>
              <a:t>aus </a:t>
            </a:r>
            <a:r>
              <a:rPr lang="de-DE" sz="2400" dirty="0">
                <a:solidFill>
                  <a:prstClr val="black"/>
                </a:solidFill>
                <a:latin typeface="Arial" panose="020B0604020202020204" pitchFamily="34" charset="0"/>
                <a:cs typeface="Arial" panose="020B0604020202020204" pitchFamily="34" charset="0"/>
              </a:rPr>
              <a:t>dem Uelzener </a:t>
            </a:r>
            <a:r>
              <a:rPr lang="de-DE" sz="2400" dirty="0" smtClean="0">
                <a:solidFill>
                  <a:prstClr val="black"/>
                </a:solidFill>
                <a:latin typeface="Arial" panose="020B0604020202020204" pitchFamily="34" charset="0"/>
                <a:cs typeface="Arial" panose="020B0604020202020204" pitchFamily="34" charset="0"/>
              </a:rPr>
              <a:t>Nachhaltigkeitsnetzwerk</a:t>
            </a:r>
          </a:p>
          <a:p>
            <a:r>
              <a:rPr lang="de-DE" sz="2400" dirty="0" smtClean="0">
                <a:solidFill>
                  <a:prstClr val="black"/>
                </a:solidFill>
                <a:latin typeface="Arial" panose="020B0604020202020204" pitchFamily="34" charset="0"/>
                <a:cs typeface="Arial" panose="020B0604020202020204" pitchFamily="34" charset="0"/>
              </a:rPr>
              <a:t>Herr Gerard </a:t>
            </a:r>
            <a:r>
              <a:rPr lang="de-DE" sz="2400" dirty="0" err="1" smtClean="0">
                <a:solidFill>
                  <a:prstClr val="black"/>
                </a:solidFill>
                <a:latin typeface="Arial" panose="020B0604020202020204" pitchFamily="34" charset="0"/>
                <a:cs typeface="Arial" panose="020B0604020202020204" pitchFamily="34" charset="0"/>
              </a:rPr>
              <a:t>Minnaard</a:t>
            </a:r>
            <a:endParaRPr lang="de-DE" sz="2400" dirty="0" smtClean="0">
              <a:solidFill>
                <a:prstClr val="black"/>
              </a:solidFill>
              <a:latin typeface="Arial" panose="020B0604020202020204" pitchFamily="34" charset="0"/>
              <a:cs typeface="Arial" panose="020B0604020202020204" pitchFamily="34" charset="0"/>
            </a:endParaRPr>
          </a:p>
          <a:p>
            <a:endParaRPr lang="de-DE" sz="1000" dirty="0">
              <a:solidFill>
                <a:prstClr val="black"/>
              </a:solidFill>
              <a:latin typeface="Arial" panose="020B0604020202020204" pitchFamily="34" charset="0"/>
              <a:cs typeface="Arial" panose="020B0604020202020204" pitchFamily="34" charset="0"/>
            </a:endParaRPr>
          </a:p>
          <a:p>
            <a:pPr marL="342900" indent="-342900">
              <a:buFontTx/>
              <a:buChar char="-"/>
            </a:pPr>
            <a:r>
              <a:rPr lang="de-DE" sz="2400" b="1" dirty="0" smtClean="0">
                <a:solidFill>
                  <a:prstClr val="black"/>
                </a:solidFill>
                <a:latin typeface="Arial" panose="020B0604020202020204" pitchFamily="34" charset="0"/>
                <a:cs typeface="Arial" panose="020B0604020202020204" pitchFamily="34" charset="0"/>
              </a:rPr>
              <a:t>Uelzener Nachhaltigkeitstag </a:t>
            </a:r>
            <a:r>
              <a:rPr lang="de-DE" sz="2400" dirty="0" smtClean="0">
                <a:solidFill>
                  <a:prstClr val="black"/>
                </a:solidFill>
                <a:latin typeface="Arial" panose="020B0604020202020204" pitchFamily="34" charset="0"/>
                <a:cs typeface="Arial" panose="020B0604020202020204" pitchFamily="34" charset="0"/>
              </a:rPr>
              <a:t>08.05.2022</a:t>
            </a:r>
            <a:br>
              <a:rPr lang="de-DE" sz="2400" dirty="0" smtClean="0">
                <a:solidFill>
                  <a:prstClr val="black"/>
                </a:solidFill>
                <a:latin typeface="Arial" panose="020B0604020202020204" pitchFamily="34" charset="0"/>
                <a:cs typeface="Arial" panose="020B0604020202020204" pitchFamily="34" charset="0"/>
              </a:rPr>
            </a:br>
            <a:r>
              <a:rPr lang="de-DE" dirty="0" smtClean="0">
                <a:solidFill>
                  <a:prstClr val="black"/>
                </a:solidFill>
                <a:latin typeface="Arial" panose="020B0604020202020204" pitchFamily="34" charset="0"/>
                <a:cs typeface="Arial" panose="020B0604020202020204" pitchFamily="34" charset="0"/>
              </a:rPr>
              <a:t>Klimaschutz – Energie - Umwelt</a:t>
            </a:r>
          </a:p>
          <a:p>
            <a:r>
              <a:rPr lang="de-DE" sz="2400" dirty="0" smtClean="0">
                <a:solidFill>
                  <a:prstClr val="black"/>
                </a:solidFill>
                <a:latin typeface="Arial" panose="020B0604020202020204" pitchFamily="34" charset="0"/>
                <a:cs typeface="Arial" panose="020B0604020202020204" pitchFamily="34" charset="0"/>
              </a:rPr>
              <a:t>-   </a:t>
            </a:r>
            <a:r>
              <a:rPr lang="de-DE" sz="2400" b="1" dirty="0" smtClean="0">
                <a:solidFill>
                  <a:prstClr val="black"/>
                </a:solidFill>
                <a:latin typeface="Arial" panose="020B0604020202020204" pitchFamily="34" charset="0"/>
                <a:cs typeface="Arial" panose="020B0604020202020204" pitchFamily="34" charset="0"/>
              </a:rPr>
              <a:t>Uelzener Nachhaltigkeitstag </a:t>
            </a:r>
            <a:r>
              <a:rPr lang="de-DE" sz="2400" dirty="0" smtClean="0">
                <a:solidFill>
                  <a:prstClr val="black"/>
                </a:solidFill>
                <a:latin typeface="Arial" panose="020B0604020202020204" pitchFamily="34" charset="0"/>
                <a:cs typeface="Arial" panose="020B0604020202020204" pitchFamily="34" charset="0"/>
              </a:rPr>
              <a:t>07.05.2023</a:t>
            </a:r>
          </a:p>
          <a:p>
            <a:pPr lvl="0"/>
            <a:r>
              <a:rPr lang="de-DE" dirty="0" smtClean="0">
                <a:solidFill>
                  <a:prstClr val="black"/>
                </a:solidFill>
                <a:latin typeface="Arial" panose="020B0604020202020204" pitchFamily="34" charset="0"/>
                <a:cs typeface="Arial" panose="020B0604020202020204" pitchFamily="34" charset="0"/>
              </a:rPr>
              <a:t>      Klimaschutz </a:t>
            </a:r>
            <a:r>
              <a:rPr lang="de-DE" dirty="0">
                <a:solidFill>
                  <a:prstClr val="black"/>
                </a:solidFill>
                <a:latin typeface="Arial" panose="020B0604020202020204" pitchFamily="34" charset="0"/>
                <a:cs typeface="Arial" panose="020B0604020202020204" pitchFamily="34" charset="0"/>
              </a:rPr>
              <a:t>– Energie - Umwelt</a:t>
            </a:r>
          </a:p>
          <a:p>
            <a:endParaRPr lang="de-DE" sz="1400" dirty="0" smtClean="0">
              <a:latin typeface="wfont_3c9111_8f6a76aa615347cea258a6322891a597"/>
            </a:endParaRPr>
          </a:p>
          <a:p>
            <a:r>
              <a:rPr lang="de-DE" sz="2400" b="1" dirty="0" smtClean="0">
                <a:latin typeface="wfont_3c9111_8f6a76aa615347cea258a6322891a597"/>
              </a:rPr>
              <a:t>Themenabende</a:t>
            </a:r>
            <a:r>
              <a:rPr lang="de-DE" sz="2400" dirty="0" smtClean="0">
                <a:latin typeface="wfont_3c9111_8f6a76aa615347cea258a6322891a597"/>
              </a:rPr>
              <a:t> </a:t>
            </a:r>
          </a:p>
          <a:p>
            <a:r>
              <a:rPr lang="de-DE" sz="2400" dirty="0" smtClean="0">
                <a:latin typeface="wfont_3c9111_8f6a76aa615347cea258a6322891a597"/>
              </a:rPr>
              <a:t>im Neuen </a:t>
            </a:r>
            <a:r>
              <a:rPr lang="de-DE" sz="2400" dirty="0">
                <a:latin typeface="wfont_3c9111_8f6a76aa615347cea258a6322891a597"/>
              </a:rPr>
              <a:t>R</a:t>
            </a:r>
            <a:r>
              <a:rPr lang="de-DE" sz="2400" dirty="0" smtClean="0">
                <a:latin typeface="wfont_3c9111_8f6a76aa615347cea258a6322891a597"/>
              </a:rPr>
              <a:t>athaus und Erzähl-</a:t>
            </a:r>
            <a:r>
              <a:rPr lang="de-DE" sz="2400" dirty="0" err="1" smtClean="0">
                <a:latin typeface="wfont_3c9111_8f6a76aa615347cea258a6322891a597"/>
              </a:rPr>
              <a:t>Cafe</a:t>
            </a:r>
            <a:endParaRPr lang="de-DE" sz="2400" dirty="0" smtClean="0">
              <a:latin typeface="wfont_3c9111_8f6a76aa615347cea258a6322891a597"/>
            </a:endParaRPr>
          </a:p>
          <a:p>
            <a:r>
              <a:rPr lang="de-DE" sz="2400" dirty="0" smtClean="0">
                <a:solidFill>
                  <a:srgbClr val="0074B3"/>
                </a:solidFill>
                <a:latin typeface="wfont_3c9111_8f6a76aa615347cea258a6322891a597"/>
              </a:rPr>
              <a:t>Veranstaltungsreihe </a:t>
            </a:r>
            <a:r>
              <a:rPr lang="de-DE" sz="2400" dirty="0">
                <a:solidFill>
                  <a:srgbClr val="0074B3"/>
                </a:solidFill>
                <a:latin typeface="wfont_3c9111_8f6a76aa615347cea258a6322891a597"/>
              </a:rPr>
              <a:t>"Unsere Zukunft" - eine Info- und Gesprächsreihe über Klimaschutz und Nachhaltigkeit mit drei Veranstaltung in Kooperation mit dem Klimaschutzmanagement der Stadt Uelzen und des Landkreises </a:t>
            </a:r>
            <a:r>
              <a:rPr lang="de-DE" sz="2400" dirty="0" smtClean="0">
                <a:solidFill>
                  <a:srgbClr val="0074B3"/>
                </a:solidFill>
                <a:latin typeface="wfont_3c9111_8f6a76aa615347cea258a6322891a597"/>
              </a:rPr>
              <a:t>Uelzen. </a:t>
            </a:r>
            <a:r>
              <a:rPr lang="de-DE" sz="2400" dirty="0" smtClean="0">
                <a:solidFill>
                  <a:prstClr val="black"/>
                </a:solidFill>
                <a:latin typeface="Arial" panose="020B0604020202020204" pitchFamily="34" charset="0"/>
                <a:cs typeface="Arial" panose="020B0604020202020204" pitchFamily="34" charset="0"/>
              </a:rPr>
              <a:t>Weitere Informationen unter:</a:t>
            </a:r>
          </a:p>
          <a:p>
            <a:r>
              <a:rPr lang="de-DE" sz="2400" b="1" dirty="0" smtClean="0">
                <a:solidFill>
                  <a:prstClr val="black"/>
                </a:solidFill>
                <a:latin typeface="Arial" panose="020B0604020202020204" pitchFamily="34" charset="0"/>
                <a:cs typeface="Arial" panose="020B0604020202020204" pitchFamily="34" charset="0"/>
                <a:hlinkClick r:id="rId3"/>
              </a:rPr>
              <a:t>https</a:t>
            </a:r>
            <a:r>
              <a:rPr lang="de-DE" sz="2400" b="1" dirty="0">
                <a:solidFill>
                  <a:prstClr val="black"/>
                </a:solidFill>
                <a:latin typeface="Arial" panose="020B0604020202020204" pitchFamily="34" charset="0"/>
                <a:cs typeface="Arial" panose="020B0604020202020204" pitchFamily="34" charset="0"/>
                <a:hlinkClick r:id="rId3"/>
              </a:rPr>
              <a:t>://www.nachhaltig-uelzen.de</a:t>
            </a:r>
            <a:r>
              <a:rPr lang="de-DE" sz="2400" b="1" dirty="0" smtClean="0">
                <a:solidFill>
                  <a:prstClr val="black"/>
                </a:solidFill>
                <a:latin typeface="Arial" panose="020B0604020202020204" pitchFamily="34" charset="0"/>
                <a:cs typeface="Arial" panose="020B0604020202020204" pitchFamily="34" charset="0"/>
                <a:hlinkClick r:id="rId3"/>
              </a:rPr>
              <a:t>/</a:t>
            </a:r>
            <a:endParaRPr lang="de-DE" sz="2400" b="1" dirty="0" smtClean="0">
              <a:solidFill>
                <a:prstClr val="black"/>
              </a:solidFill>
              <a:latin typeface="Arial" panose="020B0604020202020204" pitchFamily="34" charset="0"/>
              <a:cs typeface="Arial" panose="020B0604020202020204" pitchFamily="34" charset="0"/>
            </a:endParaRPr>
          </a:p>
          <a:p>
            <a:endParaRPr lang="de-DE" sz="2400" dirty="0" smtClean="0">
              <a:solidFill>
                <a:prstClr val="black"/>
              </a:solidFill>
              <a:latin typeface="Arial" panose="020B0604020202020204" pitchFamily="34" charset="0"/>
              <a:cs typeface="Arial" panose="020B0604020202020204" pitchFamily="34" charset="0"/>
            </a:endParaRPr>
          </a:p>
          <a:p>
            <a:r>
              <a:rPr lang="de-DE" sz="2400" b="1" dirty="0" smtClean="0">
                <a:latin typeface="Arial" panose="020B0604020202020204" pitchFamily="34" charset="0"/>
                <a:cs typeface="Arial" panose="020B0604020202020204" pitchFamily="34" charset="0"/>
              </a:rPr>
              <a:t/>
            </a:r>
            <a:br>
              <a:rPr lang="de-DE" sz="2400" b="1" dirty="0" smtClean="0">
                <a:latin typeface="Arial" panose="020B0604020202020204" pitchFamily="34" charset="0"/>
                <a:cs typeface="Arial" panose="020B0604020202020204" pitchFamily="34" charset="0"/>
              </a:rPr>
            </a:br>
            <a:endParaRPr lang="de-DE" sz="24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2579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195701" y="358922"/>
            <a:ext cx="5828224" cy="1439791"/>
          </a:xfrm>
        </p:spPr>
        <p:txBody>
          <a:bodyPr>
            <a:normAutofit fontScale="77500" lnSpcReduction="20000"/>
          </a:bodyPr>
          <a:lstStyle/>
          <a:p>
            <a:r>
              <a:rPr lang="de-DE" sz="16000" b="1" dirty="0" smtClean="0"/>
              <a:t>   </a:t>
            </a:r>
            <a:r>
              <a:rPr lang="de-DE" sz="8600" b="1" dirty="0" smtClean="0"/>
              <a:t>  </a:t>
            </a:r>
            <a:endParaRPr lang="de-DE" sz="16000" b="1" dirty="0"/>
          </a:p>
        </p:txBody>
      </p:sp>
      <p:sp>
        <p:nvSpPr>
          <p:cNvPr id="4" name="Textfeld 3"/>
          <p:cNvSpPr txBox="1"/>
          <p:nvPr/>
        </p:nvSpPr>
        <p:spPr>
          <a:xfrm>
            <a:off x="7375021" y="4580553"/>
            <a:ext cx="4604695" cy="1015663"/>
          </a:xfrm>
          <a:prstGeom prst="rect">
            <a:avLst/>
          </a:prstGeom>
          <a:noFill/>
        </p:spPr>
        <p:txBody>
          <a:bodyPr wrap="square" rtlCol="0">
            <a:spAutoFit/>
          </a:bodyPr>
          <a:lstStyle/>
          <a:p>
            <a:pPr algn="ctr"/>
            <a:endParaRPr lang="de-DE" sz="3600" dirty="0" smtClean="0"/>
          </a:p>
          <a:p>
            <a:pPr algn="ctr"/>
            <a:endParaRPr lang="de-DE" sz="2400" dirty="0"/>
          </a:p>
        </p:txBody>
      </p:sp>
      <p:pic>
        <p:nvPicPr>
          <p:cNvPr id="8" name="Grafik 7"/>
          <p:cNvPicPr>
            <a:picLocks noChangeAspect="1"/>
          </p:cNvPicPr>
          <p:nvPr/>
        </p:nvPicPr>
        <p:blipFill>
          <a:blip r:embed="rId2"/>
          <a:stretch>
            <a:fillRect/>
          </a:stretch>
        </p:blipFill>
        <p:spPr>
          <a:xfrm>
            <a:off x="9682385" y="5150864"/>
            <a:ext cx="2328749" cy="1379637"/>
          </a:xfrm>
          <a:prstGeom prst="rect">
            <a:avLst/>
          </a:prstGeom>
        </p:spPr>
      </p:pic>
      <p:sp>
        <p:nvSpPr>
          <p:cNvPr id="5" name="Textfeld 4"/>
          <p:cNvSpPr txBox="1"/>
          <p:nvPr/>
        </p:nvSpPr>
        <p:spPr>
          <a:xfrm>
            <a:off x="196541" y="162374"/>
            <a:ext cx="5435137" cy="3785652"/>
          </a:xfrm>
          <a:prstGeom prst="rect">
            <a:avLst/>
          </a:prstGeom>
          <a:noFill/>
        </p:spPr>
        <p:txBody>
          <a:bodyPr wrap="square" rtlCol="0">
            <a:spAutoFit/>
          </a:bodyPr>
          <a:lstStyle/>
          <a:p>
            <a:pPr lvl="0"/>
            <a:r>
              <a:rPr lang="de-DE" sz="2400" dirty="0" smtClean="0">
                <a:solidFill>
                  <a:prstClr val="black"/>
                </a:solidFill>
                <a:latin typeface="Arial" panose="020B0604020202020204" pitchFamily="34" charset="0"/>
                <a:cs typeface="Arial" panose="020B0604020202020204" pitchFamily="34" charset="0"/>
              </a:rPr>
              <a:t>TOP </a:t>
            </a:r>
            <a:r>
              <a:rPr lang="de-DE" sz="2400" dirty="0">
                <a:solidFill>
                  <a:prstClr val="black"/>
                </a:solidFill>
                <a:latin typeface="Arial" panose="020B0604020202020204" pitchFamily="34" charset="0"/>
                <a:cs typeface="Arial" panose="020B0604020202020204" pitchFamily="34" charset="0"/>
              </a:rPr>
              <a:t>8  </a:t>
            </a:r>
            <a:endParaRPr lang="de-DE" sz="2400" dirty="0" smtClean="0">
              <a:solidFill>
                <a:prstClr val="black"/>
              </a:solidFill>
              <a:latin typeface="Arial" panose="020B0604020202020204" pitchFamily="34" charset="0"/>
              <a:cs typeface="Arial" panose="020B0604020202020204" pitchFamily="34" charset="0"/>
            </a:endParaRPr>
          </a:p>
          <a:p>
            <a:pPr lvl="0"/>
            <a:r>
              <a:rPr lang="de-DE" sz="2400" dirty="0" smtClean="0">
                <a:solidFill>
                  <a:prstClr val="black"/>
                </a:solidFill>
                <a:latin typeface="Arial" panose="020B0604020202020204" pitchFamily="34" charset="0"/>
                <a:cs typeface="Arial" panose="020B0604020202020204" pitchFamily="34" charset="0"/>
              </a:rPr>
              <a:t>Wortbeiträge </a:t>
            </a:r>
            <a:r>
              <a:rPr lang="de-DE" sz="2400" dirty="0">
                <a:solidFill>
                  <a:prstClr val="black"/>
                </a:solidFill>
                <a:latin typeface="Arial" panose="020B0604020202020204" pitchFamily="34" charset="0"/>
                <a:cs typeface="Arial" panose="020B0604020202020204" pitchFamily="34" charset="0"/>
              </a:rPr>
              <a:t>und Ideen </a:t>
            </a:r>
            <a:endParaRPr lang="de-DE" sz="2400" dirty="0" smtClean="0">
              <a:solidFill>
                <a:prstClr val="black"/>
              </a:solidFill>
              <a:latin typeface="Arial" panose="020B0604020202020204" pitchFamily="34" charset="0"/>
              <a:cs typeface="Arial" panose="020B0604020202020204" pitchFamily="34" charset="0"/>
            </a:endParaRPr>
          </a:p>
          <a:p>
            <a:pPr lvl="0"/>
            <a:r>
              <a:rPr lang="de-DE" sz="2400" dirty="0" smtClean="0">
                <a:solidFill>
                  <a:prstClr val="black"/>
                </a:solidFill>
                <a:latin typeface="Arial" panose="020B0604020202020204" pitchFamily="34" charset="0"/>
                <a:cs typeface="Arial" panose="020B0604020202020204" pitchFamily="34" charset="0"/>
              </a:rPr>
              <a:t>von Nachhaltigkeitsratsmitgliedern </a:t>
            </a:r>
          </a:p>
          <a:p>
            <a:pPr lvl="0"/>
            <a:r>
              <a:rPr lang="de-DE" sz="2400" dirty="0" smtClean="0">
                <a:solidFill>
                  <a:prstClr val="black"/>
                </a:solidFill>
                <a:latin typeface="Arial" panose="020B0604020202020204" pitchFamily="34" charset="0"/>
                <a:cs typeface="Arial" panose="020B0604020202020204" pitchFamily="34" charset="0"/>
              </a:rPr>
              <a:t>der </a:t>
            </a:r>
            <a:r>
              <a:rPr lang="de-DE" sz="2400" dirty="0">
                <a:solidFill>
                  <a:prstClr val="black"/>
                </a:solidFill>
                <a:latin typeface="Arial" panose="020B0604020202020204" pitchFamily="34" charset="0"/>
                <a:cs typeface="Arial" panose="020B0604020202020204" pitchFamily="34" charset="0"/>
              </a:rPr>
              <a:t>Region </a:t>
            </a:r>
            <a:r>
              <a:rPr lang="de-DE" sz="2400" dirty="0" smtClean="0">
                <a:solidFill>
                  <a:prstClr val="black"/>
                </a:solidFill>
                <a:latin typeface="Arial" panose="020B0604020202020204" pitchFamily="34" charset="0"/>
                <a:cs typeface="Arial" panose="020B0604020202020204" pitchFamily="34" charset="0"/>
              </a:rPr>
              <a:t>Uelzen</a:t>
            </a:r>
          </a:p>
          <a:p>
            <a:pPr lvl="0"/>
            <a:endParaRPr lang="de-DE" sz="2400" b="1" dirty="0">
              <a:solidFill>
                <a:prstClr val="black"/>
              </a:solidFill>
              <a:latin typeface="Arial" panose="020B0604020202020204" pitchFamily="34" charset="0"/>
              <a:cs typeface="Arial" panose="020B0604020202020204" pitchFamily="34" charset="0"/>
            </a:endParaRPr>
          </a:p>
          <a:p>
            <a:pPr marL="342900" lvl="0" indent="-342900">
              <a:buFontTx/>
              <a:buChar char="-"/>
            </a:pPr>
            <a:r>
              <a:rPr lang="de-DE" sz="2400" b="1" dirty="0" smtClean="0">
                <a:solidFill>
                  <a:prstClr val="black"/>
                </a:solidFill>
                <a:latin typeface="Arial" panose="020B0604020202020204" pitchFamily="34" charset="0"/>
                <a:cs typeface="Arial" panose="020B0604020202020204" pitchFamily="34" charset="0"/>
              </a:rPr>
              <a:t>Frau Anne </a:t>
            </a:r>
            <a:r>
              <a:rPr lang="de-DE" sz="2400" b="1" dirty="0" err="1" smtClean="0">
                <a:solidFill>
                  <a:prstClr val="black"/>
                </a:solidFill>
                <a:latin typeface="Arial" panose="020B0604020202020204" pitchFamily="34" charset="0"/>
                <a:cs typeface="Arial" panose="020B0604020202020204" pitchFamily="34" charset="0"/>
              </a:rPr>
              <a:t>Schorling</a:t>
            </a:r>
            <a:endParaRPr lang="de-DE" sz="2400" b="1" dirty="0" smtClean="0">
              <a:solidFill>
                <a:prstClr val="black"/>
              </a:solidFill>
              <a:latin typeface="Arial" panose="020B0604020202020204" pitchFamily="34" charset="0"/>
              <a:cs typeface="Arial" panose="020B0604020202020204" pitchFamily="34" charset="0"/>
            </a:endParaRPr>
          </a:p>
          <a:p>
            <a:pPr marL="342900" lvl="0" indent="-342900">
              <a:buFontTx/>
              <a:buChar char="-"/>
            </a:pPr>
            <a:r>
              <a:rPr lang="de-DE" sz="2400" b="1" dirty="0" smtClean="0">
                <a:solidFill>
                  <a:prstClr val="black"/>
                </a:solidFill>
                <a:latin typeface="Arial" panose="020B0604020202020204" pitchFamily="34" charset="0"/>
                <a:cs typeface="Arial" panose="020B0604020202020204" pitchFamily="34" charset="0"/>
              </a:rPr>
              <a:t>Frau Bärbel </a:t>
            </a:r>
            <a:r>
              <a:rPr lang="de-DE" sz="2400" b="1" dirty="0" err="1" smtClean="0">
                <a:solidFill>
                  <a:prstClr val="black"/>
                </a:solidFill>
                <a:latin typeface="Arial" panose="020B0604020202020204" pitchFamily="34" charset="0"/>
                <a:cs typeface="Arial" panose="020B0604020202020204" pitchFamily="34" charset="0"/>
              </a:rPr>
              <a:t>Drave</a:t>
            </a:r>
            <a:endParaRPr lang="de-DE" sz="2400" b="1" dirty="0" smtClean="0">
              <a:solidFill>
                <a:prstClr val="black"/>
              </a:solidFill>
              <a:latin typeface="Arial" panose="020B0604020202020204" pitchFamily="34" charset="0"/>
              <a:cs typeface="Arial" panose="020B0604020202020204" pitchFamily="34" charset="0"/>
            </a:endParaRPr>
          </a:p>
          <a:p>
            <a:pPr marL="342900" lvl="0" indent="-342900">
              <a:buFontTx/>
              <a:buChar char="-"/>
            </a:pPr>
            <a:r>
              <a:rPr lang="de-DE" sz="2400" b="1" dirty="0" smtClean="0">
                <a:solidFill>
                  <a:prstClr val="black"/>
                </a:solidFill>
                <a:latin typeface="Arial" panose="020B0604020202020204" pitchFamily="34" charset="0"/>
                <a:cs typeface="Arial" panose="020B0604020202020204" pitchFamily="34" charset="0"/>
              </a:rPr>
              <a:t>…</a:t>
            </a:r>
            <a:endParaRPr lang="de-DE" sz="2400" b="1" dirty="0">
              <a:latin typeface="Arial" panose="020B0604020202020204" pitchFamily="34" charset="0"/>
              <a:cs typeface="Arial" panose="020B0604020202020204" pitchFamily="34" charset="0"/>
            </a:endParaRPr>
          </a:p>
          <a:p>
            <a:r>
              <a:rPr lang="de-DE" sz="3600" b="1" dirty="0" smtClean="0"/>
              <a:t/>
            </a:r>
            <a:br>
              <a:rPr lang="de-DE" sz="3600" b="1" dirty="0" smtClean="0"/>
            </a:br>
            <a:endParaRPr lang="de-DE" sz="1200" b="1" dirty="0" smtClean="0"/>
          </a:p>
        </p:txBody>
      </p:sp>
    </p:spTree>
    <p:extLst>
      <p:ext uri="{BB962C8B-B14F-4D97-AF65-F5344CB8AC3E}">
        <p14:creationId xmlns:p14="http://schemas.microsoft.com/office/powerpoint/2010/main" val="1840037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195701" y="358922"/>
            <a:ext cx="5828224" cy="1439791"/>
          </a:xfrm>
        </p:spPr>
        <p:txBody>
          <a:bodyPr>
            <a:normAutofit fontScale="77500" lnSpcReduction="20000"/>
          </a:bodyPr>
          <a:lstStyle/>
          <a:p>
            <a:r>
              <a:rPr lang="de-DE" sz="16000" b="1" dirty="0" smtClean="0"/>
              <a:t>   </a:t>
            </a:r>
            <a:r>
              <a:rPr lang="de-DE" sz="8600" b="1" dirty="0" smtClean="0"/>
              <a:t>  </a:t>
            </a:r>
            <a:endParaRPr lang="de-DE" sz="16000" b="1" dirty="0"/>
          </a:p>
        </p:txBody>
      </p:sp>
      <p:sp>
        <p:nvSpPr>
          <p:cNvPr id="4" name="Textfeld 3"/>
          <p:cNvSpPr txBox="1"/>
          <p:nvPr/>
        </p:nvSpPr>
        <p:spPr>
          <a:xfrm>
            <a:off x="7375021" y="4580553"/>
            <a:ext cx="4604695" cy="1015663"/>
          </a:xfrm>
          <a:prstGeom prst="rect">
            <a:avLst/>
          </a:prstGeom>
          <a:noFill/>
        </p:spPr>
        <p:txBody>
          <a:bodyPr wrap="square" rtlCol="0">
            <a:spAutoFit/>
          </a:bodyPr>
          <a:lstStyle/>
          <a:p>
            <a:pPr algn="ctr"/>
            <a:endParaRPr lang="de-DE" sz="3600" dirty="0" smtClean="0"/>
          </a:p>
          <a:p>
            <a:pPr algn="ctr"/>
            <a:endParaRPr lang="de-DE" sz="2400" dirty="0"/>
          </a:p>
        </p:txBody>
      </p:sp>
      <p:pic>
        <p:nvPicPr>
          <p:cNvPr id="8" name="Grafik 7"/>
          <p:cNvPicPr>
            <a:picLocks noChangeAspect="1"/>
          </p:cNvPicPr>
          <p:nvPr/>
        </p:nvPicPr>
        <p:blipFill>
          <a:blip r:embed="rId2"/>
          <a:stretch>
            <a:fillRect/>
          </a:stretch>
        </p:blipFill>
        <p:spPr>
          <a:xfrm>
            <a:off x="9682385" y="5150864"/>
            <a:ext cx="2328749" cy="1379637"/>
          </a:xfrm>
          <a:prstGeom prst="rect">
            <a:avLst/>
          </a:prstGeom>
        </p:spPr>
      </p:pic>
      <p:sp>
        <p:nvSpPr>
          <p:cNvPr id="5" name="Textfeld 4"/>
          <p:cNvSpPr txBox="1"/>
          <p:nvPr/>
        </p:nvSpPr>
        <p:spPr>
          <a:xfrm>
            <a:off x="196541" y="128190"/>
            <a:ext cx="9485844" cy="8309967"/>
          </a:xfrm>
          <a:prstGeom prst="rect">
            <a:avLst/>
          </a:prstGeom>
          <a:noFill/>
        </p:spPr>
        <p:txBody>
          <a:bodyPr wrap="square" rtlCol="0">
            <a:spAutoFit/>
          </a:bodyPr>
          <a:lstStyle/>
          <a:p>
            <a:pPr lvl="0"/>
            <a:r>
              <a:rPr lang="de-DE" sz="2000" dirty="0" smtClean="0">
                <a:solidFill>
                  <a:prstClr val="black"/>
                </a:solidFill>
                <a:latin typeface="Arial" panose="020B0604020202020204" pitchFamily="34" charset="0"/>
                <a:cs typeface="Arial" panose="020B0604020202020204" pitchFamily="34" charset="0"/>
              </a:rPr>
              <a:t>Grußwort von </a:t>
            </a:r>
            <a:r>
              <a:rPr lang="de-DE" sz="2000" b="1" dirty="0" smtClean="0">
                <a:solidFill>
                  <a:prstClr val="black"/>
                </a:solidFill>
                <a:latin typeface="Arial" panose="020B0604020202020204" pitchFamily="34" charset="0"/>
                <a:cs typeface="Arial" panose="020B0604020202020204" pitchFamily="34" charset="0"/>
              </a:rPr>
              <a:t>Herrn Propst a.D. Jörg Hagen</a:t>
            </a:r>
          </a:p>
          <a:p>
            <a:pPr lvl="0"/>
            <a:endParaRPr lang="de-DE" sz="1000" b="1" dirty="0" smtClean="0">
              <a:solidFill>
                <a:prstClr val="black"/>
              </a:solidFill>
              <a:latin typeface="Arial" panose="020B0604020202020204" pitchFamily="34" charset="0"/>
              <a:cs typeface="Arial" panose="020B0604020202020204" pitchFamily="34" charset="0"/>
            </a:endParaRPr>
          </a:p>
          <a:p>
            <a:pPr algn="just">
              <a:spcAft>
                <a:spcPts val="0"/>
              </a:spcAft>
            </a:pPr>
            <a:r>
              <a:rPr lang="de-DE" sz="1600" kern="100" dirty="0" smtClean="0">
                <a:latin typeface="Calibri" panose="020F0502020204030204" pitchFamily="34" charset="0"/>
                <a:ea typeface="Calibri" panose="020F0502020204030204" pitchFamily="34" charset="0"/>
                <a:cs typeface="Arial" panose="020B0604020202020204" pitchFamily="34" charset="0"/>
              </a:rPr>
              <a:t>„Verehrte </a:t>
            </a:r>
            <a:r>
              <a:rPr lang="de-DE" sz="1600" kern="100" dirty="0">
                <a:latin typeface="Calibri" panose="020F0502020204030204" pitchFamily="34" charset="0"/>
                <a:ea typeface="Calibri" panose="020F0502020204030204" pitchFamily="34" charset="0"/>
                <a:cs typeface="Arial" panose="020B0604020202020204" pitchFamily="34" charset="0"/>
              </a:rPr>
              <a:t>Anwesende der Sitzung des Nachhaltigkeitsrates Uelzen!</a:t>
            </a:r>
          </a:p>
          <a:p>
            <a:pPr algn="just">
              <a:spcAft>
                <a:spcPts val="0"/>
              </a:spcAft>
            </a:pPr>
            <a:r>
              <a:rPr lang="de-DE" sz="1000" kern="100" dirty="0">
                <a:latin typeface="Calibri" panose="020F0502020204030204" pitchFamily="34" charset="0"/>
                <a:ea typeface="Calibri" panose="020F0502020204030204" pitchFamily="34" charset="0"/>
                <a:cs typeface="Arial" panose="020B0604020202020204" pitchFamily="34" charset="0"/>
              </a:rPr>
              <a:t> </a:t>
            </a:r>
          </a:p>
          <a:p>
            <a:pPr algn="just">
              <a:spcAft>
                <a:spcPts val="0"/>
              </a:spcAft>
            </a:pPr>
            <a:r>
              <a:rPr lang="de-DE" sz="1600" kern="100" dirty="0">
                <a:latin typeface="Calibri" panose="020F0502020204030204" pitchFamily="34" charset="0"/>
                <a:ea typeface="Calibri" panose="020F0502020204030204" pitchFamily="34" charset="0"/>
                <a:cs typeface="Arial" panose="020B0604020202020204" pitchFamily="34" charset="0"/>
              </a:rPr>
              <a:t>Durch eine Terminkollision bin ich verhindert, an der 2. Plenumssitzung des Nachhaltigkeitsrates Uelzen teilzunehmen. Um so mehr bedanke ich mich für die Möglichkeit, Ihnen ein kurzes Grußwort zu diesem wichtigen Treffen zukommen zu lassen. </a:t>
            </a:r>
          </a:p>
          <a:p>
            <a:pPr algn="just">
              <a:spcAft>
                <a:spcPts val="0"/>
              </a:spcAft>
            </a:pPr>
            <a:r>
              <a:rPr lang="de-DE" sz="1000" kern="100" dirty="0">
                <a:latin typeface="Calibri" panose="020F0502020204030204" pitchFamily="34" charset="0"/>
                <a:ea typeface="Calibri" panose="020F0502020204030204" pitchFamily="34" charset="0"/>
                <a:cs typeface="Arial" panose="020B0604020202020204" pitchFamily="34" charset="0"/>
              </a:rPr>
              <a:t> </a:t>
            </a:r>
          </a:p>
          <a:p>
            <a:pPr algn="just">
              <a:spcAft>
                <a:spcPts val="0"/>
              </a:spcAft>
            </a:pPr>
            <a:r>
              <a:rPr lang="de-DE" sz="1600" kern="100">
                <a:latin typeface="Calibri" panose="020F0502020204030204" pitchFamily="34" charset="0"/>
                <a:ea typeface="Calibri" panose="020F0502020204030204" pitchFamily="34" charset="0"/>
                <a:cs typeface="Arial" panose="020B0604020202020204" pitchFamily="34" charset="0"/>
              </a:rPr>
              <a:t>Am </a:t>
            </a:r>
            <a:r>
              <a:rPr lang="de-DE" sz="1600" kern="100" smtClean="0">
                <a:latin typeface="Calibri" panose="020F0502020204030204" pitchFamily="34" charset="0"/>
                <a:ea typeface="Calibri" panose="020F0502020204030204" pitchFamily="34" charset="0"/>
                <a:cs typeface="Arial" panose="020B0604020202020204" pitchFamily="34" charset="0"/>
              </a:rPr>
              <a:t>3. </a:t>
            </a:r>
            <a:r>
              <a:rPr lang="de-DE" sz="1600" kern="100" dirty="0">
                <a:latin typeface="Calibri" panose="020F0502020204030204" pitchFamily="34" charset="0"/>
                <a:ea typeface="Calibri" panose="020F0502020204030204" pitchFamily="34" charset="0"/>
                <a:cs typeface="Arial" panose="020B0604020202020204" pitchFamily="34" charset="0"/>
              </a:rPr>
              <a:t>Juni 2021 hat sich der Uelzener Nachhaltigkeitsrat im Rahmen einer Zoom-Konferenz mit über 60 Teilnehmenden aus ganz unterschiedlichen Einrichtungen,  Institutionen und Gruppen gegründet. Im Mittelpunkt stand die Frage der Nachhaltigkeit als Handlungsprinzip zur Ressourcen-Nutzung, das eine dauerhafte Bedürfnisbefriedigung durch die Bewahrung der natürlichen Regenerationsfähigkeit der beteiligten Systeme gewährleistet. Dazu wurden thematische Foren beschlossen, Informationsaustausche vereinbart und Netzwerkverbindungen in Aussicht genommen.</a:t>
            </a:r>
          </a:p>
          <a:p>
            <a:pPr algn="just">
              <a:spcAft>
                <a:spcPts val="0"/>
              </a:spcAft>
            </a:pPr>
            <a:r>
              <a:rPr lang="de-DE" sz="1600" kern="100" dirty="0">
                <a:latin typeface="Calibri" panose="020F0502020204030204" pitchFamily="34" charset="0"/>
                <a:ea typeface="Calibri" panose="020F0502020204030204" pitchFamily="34" charset="0"/>
                <a:cs typeface="Arial" panose="020B0604020202020204" pitchFamily="34" charset="0"/>
              </a:rPr>
              <a:t>Seither sind fast zwei Jahre vergangen. Obwohl die </a:t>
            </a:r>
            <a:r>
              <a:rPr lang="de-DE" sz="1600" kern="100" dirty="0" err="1">
                <a:latin typeface="Calibri" panose="020F0502020204030204" pitchFamily="34" charset="0"/>
                <a:ea typeface="Calibri" panose="020F0502020204030204" pitchFamily="34" charset="0"/>
                <a:cs typeface="Arial" panose="020B0604020202020204" pitchFamily="34" charset="0"/>
              </a:rPr>
              <a:t>Coronapandemie</a:t>
            </a:r>
            <a:r>
              <a:rPr lang="de-DE" sz="1600" kern="100" dirty="0">
                <a:latin typeface="Calibri" panose="020F0502020204030204" pitchFamily="34" charset="0"/>
                <a:ea typeface="Calibri" panose="020F0502020204030204" pitchFamily="34" charset="0"/>
                <a:cs typeface="Arial" panose="020B0604020202020204" pitchFamily="34" charset="0"/>
              </a:rPr>
              <a:t> und ihre Einschränkungen viele Aktivitäten erschwerten, tauchte das Stichwort Nachhaltigkeit und die Arbeit des Nachhaltigkeitsrates immer wieder in der Öffentlichkeit auf. Auf ganz verschiedenen Ebenen sind Menschen miteinander in den Austausch gekommen und haben miteinander thematisch gearbeitet. Dabei hat sich die mit dem Thema Nachhaltigkeit verbundene  Bereitschaft zu langem Atem und beharrlicher Geduld an vielen Stellen bewährt.</a:t>
            </a:r>
          </a:p>
          <a:p>
            <a:pPr algn="just">
              <a:spcAft>
                <a:spcPts val="0"/>
              </a:spcAft>
            </a:pPr>
            <a:r>
              <a:rPr lang="de-DE" sz="1000" kern="100" dirty="0">
                <a:latin typeface="Calibri" panose="020F0502020204030204" pitchFamily="34" charset="0"/>
                <a:ea typeface="Calibri" panose="020F0502020204030204" pitchFamily="34" charset="0"/>
                <a:cs typeface="Arial" panose="020B0604020202020204" pitchFamily="34" charset="0"/>
              </a:rPr>
              <a:t> </a:t>
            </a:r>
          </a:p>
          <a:p>
            <a:pPr algn="just">
              <a:spcAft>
                <a:spcPts val="0"/>
              </a:spcAft>
            </a:pPr>
            <a:r>
              <a:rPr lang="de-DE" sz="1600" kern="100" dirty="0">
                <a:latin typeface="Calibri" panose="020F0502020204030204" pitchFamily="34" charset="0"/>
                <a:ea typeface="Calibri" panose="020F0502020204030204" pitchFamily="34" charset="0"/>
                <a:cs typeface="Arial" panose="020B0604020202020204" pitchFamily="34" charset="0"/>
              </a:rPr>
              <a:t>Nun tritt der Nachhaltigkeitsrat zu seiner 2. Plenumssitzung zusammen. Ergebnisse werden präsentiert, neue Themenaspekte angesprochen und weitere Verbindungen geknüpft. Uns alle verbindet dabei die Sorge um die nachhaltige Bewahrung dieser Welt, die uns zu Pflege und erhaltender Verwaltung anvertraut ist. Darum wünsche ich den Teilnehmenden für das Plenum des Uelzener Nachhaltigkeitsrates gute Gespräche, greifbare Ergebnisse und konkrete Verabredungen.</a:t>
            </a:r>
          </a:p>
          <a:p>
            <a:pPr algn="just">
              <a:spcAft>
                <a:spcPts val="0"/>
              </a:spcAft>
            </a:pPr>
            <a:r>
              <a:rPr lang="de-DE" sz="1600" kern="100" dirty="0">
                <a:latin typeface="Calibri" panose="020F0502020204030204" pitchFamily="34" charset="0"/>
                <a:ea typeface="Calibri" panose="020F0502020204030204" pitchFamily="34" charset="0"/>
                <a:cs typeface="Arial" panose="020B0604020202020204" pitchFamily="34" charset="0"/>
              </a:rPr>
              <a:t> </a:t>
            </a:r>
          </a:p>
          <a:p>
            <a:pPr algn="just">
              <a:spcAft>
                <a:spcPts val="0"/>
              </a:spcAft>
            </a:pPr>
            <a:r>
              <a:rPr lang="de-DE" sz="1600" kern="100" dirty="0">
                <a:latin typeface="Calibri" panose="020F0502020204030204" pitchFamily="34" charset="0"/>
                <a:ea typeface="Calibri" panose="020F0502020204030204" pitchFamily="34" charset="0"/>
                <a:cs typeface="Arial" panose="020B0604020202020204" pitchFamily="34" charset="0"/>
              </a:rPr>
              <a:t>Ihnen in Gedanken verbunden grüßt</a:t>
            </a:r>
          </a:p>
          <a:p>
            <a:pPr algn="just">
              <a:spcAft>
                <a:spcPts val="0"/>
              </a:spcAft>
            </a:pPr>
            <a:r>
              <a:rPr lang="de-DE" sz="1600" kern="100" dirty="0" smtClean="0">
                <a:latin typeface="Calibri" panose="020F0502020204030204" pitchFamily="34" charset="0"/>
                <a:ea typeface="Calibri" panose="020F0502020204030204" pitchFamily="34" charset="0"/>
                <a:cs typeface="Arial" panose="020B0604020202020204" pitchFamily="34" charset="0"/>
              </a:rPr>
              <a:t>Ihr Jörg Hagen</a:t>
            </a:r>
          </a:p>
          <a:p>
            <a:pPr lvl="0"/>
            <a:endParaRPr lang="de-DE" sz="2400" b="1" dirty="0" smtClean="0">
              <a:solidFill>
                <a:prstClr val="black"/>
              </a:solidFill>
              <a:latin typeface="Arial" panose="020B0604020202020204" pitchFamily="34" charset="0"/>
              <a:cs typeface="Arial" panose="020B0604020202020204" pitchFamily="34" charset="0"/>
            </a:endParaRPr>
          </a:p>
          <a:p>
            <a:pPr lvl="0"/>
            <a:endParaRPr lang="de-DE" sz="2400" b="1" dirty="0" smtClean="0">
              <a:solidFill>
                <a:prstClr val="black"/>
              </a:solidFill>
              <a:latin typeface="Arial" panose="020B0604020202020204" pitchFamily="34" charset="0"/>
              <a:cs typeface="Arial" panose="020B0604020202020204" pitchFamily="34" charset="0"/>
            </a:endParaRPr>
          </a:p>
          <a:p>
            <a:r>
              <a:rPr lang="de-DE" sz="3600" b="1" dirty="0" smtClean="0"/>
              <a:t/>
            </a:r>
            <a:br>
              <a:rPr lang="de-DE" sz="3600" b="1" dirty="0" smtClean="0"/>
            </a:br>
            <a:endParaRPr lang="de-DE" sz="1200" b="1" dirty="0" smtClean="0"/>
          </a:p>
        </p:txBody>
      </p:sp>
    </p:spTree>
    <p:extLst>
      <p:ext uri="{BB962C8B-B14F-4D97-AF65-F5344CB8AC3E}">
        <p14:creationId xmlns:p14="http://schemas.microsoft.com/office/powerpoint/2010/main" val="1362277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195701" y="358922"/>
            <a:ext cx="5828224" cy="1439791"/>
          </a:xfrm>
        </p:spPr>
        <p:txBody>
          <a:bodyPr>
            <a:normAutofit fontScale="77500" lnSpcReduction="20000"/>
          </a:bodyPr>
          <a:lstStyle/>
          <a:p>
            <a:r>
              <a:rPr lang="de-DE" sz="16000" b="1" dirty="0" smtClean="0"/>
              <a:t>   </a:t>
            </a:r>
            <a:r>
              <a:rPr lang="de-DE" sz="8600" b="1" dirty="0" smtClean="0"/>
              <a:t>  </a:t>
            </a:r>
            <a:endParaRPr lang="de-DE" sz="16000" b="1" dirty="0"/>
          </a:p>
        </p:txBody>
      </p:sp>
      <p:sp>
        <p:nvSpPr>
          <p:cNvPr id="4" name="Textfeld 3"/>
          <p:cNvSpPr txBox="1"/>
          <p:nvPr/>
        </p:nvSpPr>
        <p:spPr>
          <a:xfrm>
            <a:off x="7375021" y="4580553"/>
            <a:ext cx="4604695" cy="1015663"/>
          </a:xfrm>
          <a:prstGeom prst="rect">
            <a:avLst/>
          </a:prstGeom>
          <a:noFill/>
        </p:spPr>
        <p:txBody>
          <a:bodyPr wrap="square" rtlCol="0">
            <a:spAutoFit/>
          </a:bodyPr>
          <a:lstStyle/>
          <a:p>
            <a:pPr algn="ctr"/>
            <a:endParaRPr lang="de-DE" sz="3600" dirty="0" smtClean="0"/>
          </a:p>
          <a:p>
            <a:pPr algn="ctr"/>
            <a:endParaRPr lang="de-DE" sz="2400" dirty="0"/>
          </a:p>
        </p:txBody>
      </p:sp>
      <p:pic>
        <p:nvPicPr>
          <p:cNvPr id="8" name="Grafik 7"/>
          <p:cNvPicPr>
            <a:picLocks noChangeAspect="1"/>
          </p:cNvPicPr>
          <p:nvPr/>
        </p:nvPicPr>
        <p:blipFill>
          <a:blip r:embed="rId2"/>
          <a:stretch>
            <a:fillRect/>
          </a:stretch>
        </p:blipFill>
        <p:spPr>
          <a:xfrm>
            <a:off x="9682385" y="5150864"/>
            <a:ext cx="2328749" cy="1379637"/>
          </a:xfrm>
          <a:prstGeom prst="rect">
            <a:avLst/>
          </a:prstGeom>
        </p:spPr>
      </p:pic>
      <p:sp>
        <p:nvSpPr>
          <p:cNvPr id="5" name="Textfeld 4"/>
          <p:cNvSpPr txBox="1"/>
          <p:nvPr/>
        </p:nvSpPr>
        <p:spPr>
          <a:xfrm>
            <a:off x="187995" y="247834"/>
            <a:ext cx="5435137" cy="830997"/>
          </a:xfrm>
          <a:prstGeom prst="rect">
            <a:avLst/>
          </a:prstGeom>
          <a:noFill/>
        </p:spPr>
        <p:txBody>
          <a:bodyPr wrap="square" rtlCol="0">
            <a:spAutoFit/>
          </a:bodyPr>
          <a:lstStyle/>
          <a:p>
            <a:pPr lvl="0"/>
            <a:r>
              <a:rPr lang="de-DE" sz="2400" dirty="0">
                <a:solidFill>
                  <a:prstClr val="black"/>
                </a:solidFill>
                <a:latin typeface="Roboto"/>
              </a:rPr>
              <a:t>TOP 9  </a:t>
            </a:r>
            <a:endParaRPr lang="de-DE" sz="2400" dirty="0" smtClean="0">
              <a:solidFill>
                <a:prstClr val="black"/>
              </a:solidFill>
              <a:latin typeface="Roboto"/>
            </a:endParaRPr>
          </a:p>
          <a:p>
            <a:pPr lvl="0"/>
            <a:r>
              <a:rPr lang="de-DE" sz="2400" dirty="0" smtClean="0">
                <a:solidFill>
                  <a:prstClr val="black"/>
                </a:solidFill>
                <a:latin typeface="Roboto"/>
              </a:rPr>
              <a:t>Verschiedenes </a:t>
            </a:r>
            <a:r>
              <a:rPr lang="de-DE" sz="2400" dirty="0">
                <a:solidFill>
                  <a:prstClr val="black"/>
                </a:solidFill>
                <a:latin typeface="Roboto"/>
              </a:rPr>
              <a:t>und Termine</a:t>
            </a:r>
            <a:endParaRPr lang="de-DE" sz="2400" dirty="0">
              <a:solidFill>
                <a:prstClr val="black"/>
              </a:solidFill>
            </a:endParaRPr>
          </a:p>
        </p:txBody>
      </p:sp>
    </p:spTree>
    <p:extLst>
      <p:ext uri="{BB962C8B-B14F-4D97-AF65-F5344CB8AC3E}">
        <p14:creationId xmlns:p14="http://schemas.microsoft.com/office/powerpoint/2010/main" val="1353926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195701" y="358922"/>
            <a:ext cx="5828224" cy="1439791"/>
          </a:xfrm>
        </p:spPr>
        <p:txBody>
          <a:bodyPr>
            <a:normAutofit fontScale="77500" lnSpcReduction="20000"/>
          </a:bodyPr>
          <a:lstStyle/>
          <a:p>
            <a:r>
              <a:rPr lang="de-DE" sz="16000" b="1" dirty="0" smtClean="0"/>
              <a:t>   </a:t>
            </a:r>
            <a:r>
              <a:rPr lang="de-DE" sz="8600" b="1" dirty="0" smtClean="0"/>
              <a:t>  </a:t>
            </a:r>
            <a:endParaRPr lang="de-DE" sz="16000" b="1" dirty="0"/>
          </a:p>
        </p:txBody>
      </p:sp>
      <p:sp>
        <p:nvSpPr>
          <p:cNvPr id="4" name="Textfeld 3"/>
          <p:cNvSpPr txBox="1"/>
          <p:nvPr/>
        </p:nvSpPr>
        <p:spPr>
          <a:xfrm>
            <a:off x="7375021" y="4580553"/>
            <a:ext cx="4604695" cy="1015663"/>
          </a:xfrm>
          <a:prstGeom prst="rect">
            <a:avLst/>
          </a:prstGeom>
          <a:noFill/>
        </p:spPr>
        <p:txBody>
          <a:bodyPr wrap="square" rtlCol="0">
            <a:spAutoFit/>
          </a:bodyPr>
          <a:lstStyle/>
          <a:p>
            <a:pPr algn="ctr"/>
            <a:endParaRPr lang="de-DE" sz="3600" dirty="0" smtClean="0"/>
          </a:p>
          <a:p>
            <a:pPr algn="ctr"/>
            <a:endParaRPr lang="de-DE" sz="2400" dirty="0"/>
          </a:p>
        </p:txBody>
      </p:sp>
      <p:pic>
        <p:nvPicPr>
          <p:cNvPr id="8" name="Grafik 7"/>
          <p:cNvPicPr>
            <a:picLocks noChangeAspect="1"/>
          </p:cNvPicPr>
          <p:nvPr/>
        </p:nvPicPr>
        <p:blipFill>
          <a:blip r:embed="rId2"/>
          <a:stretch>
            <a:fillRect/>
          </a:stretch>
        </p:blipFill>
        <p:spPr>
          <a:xfrm>
            <a:off x="9682385" y="5150864"/>
            <a:ext cx="2328749" cy="1379637"/>
          </a:xfrm>
          <a:prstGeom prst="rect">
            <a:avLst/>
          </a:prstGeom>
        </p:spPr>
      </p:pic>
      <p:sp>
        <p:nvSpPr>
          <p:cNvPr id="5" name="Textfeld 4"/>
          <p:cNvSpPr txBox="1"/>
          <p:nvPr/>
        </p:nvSpPr>
        <p:spPr>
          <a:xfrm>
            <a:off x="222179" y="572572"/>
            <a:ext cx="9485844" cy="1015663"/>
          </a:xfrm>
          <a:prstGeom prst="rect">
            <a:avLst/>
          </a:prstGeom>
          <a:noFill/>
        </p:spPr>
        <p:txBody>
          <a:bodyPr wrap="square" rtlCol="0">
            <a:spAutoFit/>
          </a:bodyPr>
          <a:lstStyle/>
          <a:p>
            <a:pPr lvl="0"/>
            <a:r>
              <a:rPr lang="de-DE" sz="2000" dirty="0" smtClean="0">
                <a:solidFill>
                  <a:prstClr val="black"/>
                </a:solidFill>
                <a:latin typeface="Arial" panose="020B0604020202020204" pitchFamily="34" charset="0"/>
                <a:cs typeface="Arial" panose="020B0604020202020204" pitchFamily="34" charset="0"/>
              </a:rPr>
              <a:t>Grußwort von </a:t>
            </a:r>
            <a:r>
              <a:rPr lang="de-DE" sz="2000" b="1" dirty="0" smtClean="0">
                <a:solidFill>
                  <a:prstClr val="black"/>
                </a:solidFill>
                <a:latin typeface="Arial" panose="020B0604020202020204" pitchFamily="34" charset="0"/>
                <a:cs typeface="Arial" panose="020B0604020202020204" pitchFamily="34" charset="0"/>
              </a:rPr>
              <a:t>Herrn Bürgermeister Jürgen </a:t>
            </a:r>
            <a:r>
              <a:rPr lang="de-DE" sz="2000" b="1" dirty="0" err="1" smtClean="0">
                <a:solidFill>
                  <a:prstClr val="black"/>
                </a:solidFill>
                <a:latin typeface="Arial" panose="020B0604020202020204" pitchFamily="34" charset="0"/>
                <a:cs typeface="Arial" panose="020B0604020202020204" pitchFamily="34" charset="0"/>
              </a:rPr>
              <a:t>Markwardt</a:t>
            </a:r>
            <a:endParaRPr lang="de-DE" sz="2000" b="1" dirty="0" smtClean="0">
              <a:solidFill>
                <a:prstClr val="black"/>
              </a:solidFill>
              <a:latin typeface="Arial" panose="020B0604020202020204" pitchFamily="34" charset="0"/>
              <a:cs typeface="Arial" panose="020B0604020202020204" pitchFamily="34" charset="0"/>
            </a:endParaRPr>
          </a:p>
          <a:p>
            <a:pPr lvl="0"/>
            <a:endParaRPr lang="de-DE" sz="2000" b="1" dirty="0">
              <a:solidFill>
                <a:prstClr val="black"/>
              </a:solidFill>
              <a:latin typeface="Arial" panose="020B0604020202020204" pitchFamily="34" charset="0"/>
              <a:cs typeface="Arial" panose="020B0604020202020204" pitchFamily="34" charset="0"/>
            </a:endParaRPr>
          </a:p>
          <a:p>
            <a:pPr lvl="0"/>
            <a:r>
              <a:rPr lang="de-DE" sz="2000" b="1" dirty="0" smtClean="0">
                <a:solidFill>
                  <a:prstClr val="black"/>
                </a:solidFill>
                <a:latin typeface="Arial" panose="020B0604020202020204" pitchFamily="34" charset="0"/>
                <a:cs typeface="Arial" panose="020B0604020202020204" pitchFamily="34" charset="0"/>
              </a:rPr>
              <a:t>Video</a:t>
            </a:r>
          </a:p>
        </p:txBody>
      </p:sp>
    </p:spTree>
    <p:extLst>
      <p:ext uri="{BB962C8B-B14F-4D97-AF65-F5344CB8AC3E}">
        <p14:creationId xmlns:p14="http://schemas.microsoft.com/office/powerpoint/2010/main" val="1638377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195701" y="358922"/>
            <a:ext cx="5828224" cy="1439791"/>
          </a:xfrm>
        </p:spPr>
        <p:txBody>
          <a:bodyPr>
            <a:normAutofit fontScale="77500" lnSpcReduction="20000"/>
          </a:bodyPr>
          <a:lstStyle/>
          <a:p>
            <a:r>
              <a:rPr lang="de-DE" sz="16000" b="1" dirty="0" smtClean="0"/>
              <a:t>   </a:t>
            </a:r>
            <a:r>
              <a:rPr lang="de-DE" sz="8600" b="1" dirty="0" smtClean="0"/>
              <a:t>  </a:t>
            </a:r>
            <a:endParaRPr lang="de-DE" sz="16000" b="1" dirty="0"/>
          </a:p>
        </p:txBody>
      </p:sp>
      <p:sp>
        <p:nvSpPr>
          <p:cNvPr id="4" name="Textfeld 3"/>
          <p:cNvSpPr txBox="1"/>
          <p:nvPr/>
        </p:nvSpPr>
        <p:spPr>
          <a:xfrm>
            <a:off x="7375021" y="4580553"/>
            <a:ext cx="4604695" cy="1015663"/>
          </a:xfrm>
          <a:prstGeom prst="rect">
            <a:avLst/>
          </a:prstGeom>
          <a:noFill/>
        </p:spPr>
        <p:txBody>
          <a:bodyPr wrap="square" rtlCol="0">
            <a:spAutoFit/>
          </a:bodyPr>
          <a:lstStyle/>
          <a:p>
            <a:pPr algn="ctr"/>
            <a:endParaRPr lang="de-DE" sz="3600" dirty="0" smtClean="0"/>
          </a:p>
          <a:p>
            <a:pPr algn="ctr"/>
            <a:endParaRPr lang="de-DE" sz="2400" dirty="0"/>
          </a:p>
        </p:txBody>
      </p:sp>
      <p:pic>
        <p:nvPicPr>
          <p:cNvPr id="8" name="Grafik 7"/>
          <p:cNvPicPr>
            <a:picLocks noChangeAspect="1"/>
          </p:cNvPicPr>
          <p:nvPr/>
        </p:nvPicPr>
        <p:blipFill>
          <a:blip r:embed="rId2"/>
          <a:stretch>
            <a:fillRect/>
          </a:stretch>
        </p:blipFill>
        <p:spPr>
          <a:xfrm>
            <a:off x="9682385" y="5150864"/>
            <a:ext cx="2328749" cy="1379637"/>
          </a:xfrm>
          <a:prstGeom prst="rect">
            <a:avLst/>
          </a:prstGeom>
        </p:spPr>
      </p:pic>
      <p:sp>
        <p:nvSpPr>
          <p:cNvPr id="5" name="Textfeld 4"/>
          <p:cNvSpPr txBox="1"/>
          <p:nvPr/>
        </p:nvSpPr>
        <p:spPr>
          <a:xfrm>
            <a:off x="222179" y="572572"/>
            <a:ext cx="9485844" cy="1569660"/>
          </a:xfrm>
          <a:prstGeom prst="rect">
            <a:avLst/>
          </a:prstGeom>
          <a:noFill/>
        </p:spPr>
        <p:txBody>
          <a:bodyPr wrap="square" rtlCol="0">
            <a:spAutoFit/>
          </a:bodyPr>
          <a:lstStyle/>
          <a:p>
            <a:pPr lvl="0"/>
            <a:r>
              <a:rPr lang="de-DE" sz="2400" dirty="0">
                <a:solidFill>
                  <a:prstClr val="black"/>
                </a:solidFill>
                <a:latin typeface="Roboto"/>
              </a:rPr>
              <a:t>TOP 4 </a:t>
            </a:r>
            <a:endParaRPr lang="de-DE" sz="2400" dirty="0" smtClean="0">
              <a:solidFill>
                <a:prstClr val="black"/>
              </a:solidFill>
              <a:latin typeface="Roboto"/>
            </a:endParaRPr>
          </a:p>
          <a:p>
            <a:pPr lvl="0"/>
            <a:r>
              <a:rPr lang="de-DE" sz="2400" dirty="0" smtClean="0">
                <a:solidFill>
                  <a:prstClr val="black"/>
                </a:solidFill>
                <a:latin typeface="Roboto"/>
              </a:rPr>
              <a:t>Grußwort </a:t>
            </a:r>
            <a:r>
              <a:rPr lang="de-DE" sz="2400" dirty="0">
                <a:solidFill>
                  <a:prstClr val="black"/>
                </a:solidFill>
                <a:latin typeface="Roboto"/>
              </a:rPr>
              <a:t>und Bericht vom Generalsekretär des </a:t>
            </a:r>
          </a:p>
          <a:p>
            <a:pPr lvl="0"/>
            <a:r>
              <a:rPr lang="de-DE" sz="2400" dirty="0" smtClean="0">
                <a:solidFill>
                  <a:prstClr val="black"/>
                </a:solidFill>
                <a:latin typeface="Roboto"/>
              </a:rPr>
              <a:t>nationalen </a:t>
            </a:r>
            <a:r>
              <a:rPr lang="de-DE" sz="2400" dirty="0">
                <a:solidFill>
                  <a:prstClr val="black"/>
                </a:solidFill>
                <a:latin typeface="Roboto"/>
              </a:rPr>
              <a:t>Rates für Nachhaltige Entwicklung RNE </a:t>
            </a:r>
          </a:p>
          <a:p>
            <a:pPr lvl="0"/>
            <a:r>
              <a:rPr lang="de-DE" sz="2400" dirty="0" smtClean="0">
                <a:solidFill>
                  <a:prstClr val="black"/>
                </a:solidFill>
                <a:latin typeface="Roboto"/>
              </a:rPr>
              <a:t>Herrn </a:t>
            </a:r>
            <a:r>
              <a:rPr lang="de-DE" sz="2400" dirty="0">
                <a:solidFill>
                  <a:prstClr val="black"/>
                </a:solidFill>
                <a:latin typeface="Roboto"/>
              </a:rPr>
              <a:t>Dr. Marc-Oliver Pahl - online zugeschaltet</a:t>
            </a:r>
            <a:endParaRPr lang="de-DE" sz="2400" b="1"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2695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195701" y="358922"/>
            <a:ext cx="5828224" cy="1439791"/>
          </a:xfrm>
        </p:spPr>
        <p:txBody>
          <a:bodyPr>
            <a:normAutofit fontScale="77500" lnSpcReduction="20000"/>
          </a:bodyPr>
          <a:lstStyle/>
          <a:p>
            <a:r>
              <a:rPr lang="de-DE" sz="16000" b="1" dirty="0" smtClean="0"/>
              <a:t>   </a:t>
            </a:r>
            <a:r>
              <a:rPr lang="de-DE" sz="8600" b="1" dirty="0" smtClean="0"/>
              <a:t>  </a:t>
            </a:r>
            <a:endParaRPr lang="de-DE" sz="16000" b="1" dirty="0"/>
          </a:p>
        </p:txBody>
      </p:sp>
      <p:sp>
        <p:nvSpPr>
          <p:cNvPr id="4" name="Textfeld 3"/>
          <p:cNvSpPr txBox="1"/>
          <p:nvPr/>
        </p:nvSpPr>
        <p:spPr>
          <a:xfrm>
            <a:off x="7375021" y="4580553"/>
            <a:ext cx="4604695" cy="1015663"/>
          </a:xfrm>
          <a:prstGeom prst="rect">
            <a:avLst/>
          </a:prstGeom>
          <a:noFill/>
        </p:spPr>
        <p:txBody>
          <a:bodyPr wrap="square" rtlCol="0">
            <a:spAutoFit/>
          </a:bodyPr>
          <a:lstStyle/>
          <a:p>
            <a:pPr algn="ctr"/>
            <a:endParaRPr lang="de-DE" sz="3600" dirty="0" smtClean="0"/>
          </a:p>
          <a:p>
            <a:pPr algn="ctr"/>
            <a:endParaRPr lang="de-DE" sz="2400" dirty="0"/>
          </a:p>
        </p:txBody>
      </p:sp>
      <p:pic>
        <p:nvPicPr>
          <p:cNvPr id="8" name="Grafik 7"/>
          <p:cNvPicPr>
            <a:picLocks noChangeAspect="1"/>
          </p:cNvPicPr>
          <p:nvPr/>
        </p:nvPicPr>
        <p:blipFill>
          <a:blip r:embed="rId2"/>
          <a:stretch>
            <a:fillRect/>
          </a:stretch>
        </p:blipFill>
        <p:spPr>
          <a:xfrm>
            <a:off x="9682385" y="5150864"/>
            <a:ext cx="2328749" cy="1379637"/>
          </a:xfrm>
          <a:prstGeom prst="rect">
            <a:avLst/>
          </a:prstGeom>
        </p:spPr>
      </p:pic>
      <p:sp>
        <p:nvSpPr>
          <p:cNvPr id="5" name="Textfeld 4"/>
          <p:cNvSpPr txBox="1"/>
          <p:nvPr/>
        </p:nvSpPr>
        <p:spPr>
          <a:xfrm>
            <a:off x="196541" y="162374"/>
            <a:ext cx="5435137" cy="3785652"/>
          </a:xfrm>
          <a:prstGeom prst="rect">
            <a:avLst/>
          </a:prstGeom>
          <a:noFill/>
        </p:spPr>
        <p:txBody>
          <a:bodyPr wrap="square" rtlCol="0">
            <a:spAutoFit/>
          </a:bodyPr>
          <a:lstStyle/>
          <a:p>
            <a:pPr lvl="0"/>
            <a:r>
              <a:rPr lang="de-DE" sz="2400" dirty="0" smtClean="0">
                <a:solidFill>
                  <a:prstClr val="black"/>
                </a:solidFill>
                <a:latin typeface="Arial" panose="020B0604020202020204" pitchFamily="34" charset="0"/>
                <a:cs typeface="Arial" panose="020B0604020202020204" pitchFamily="34" charset="0"/>
              </a:rPr>
              <a:t>TOP </a:t>
            </a:r>
            <a:r>
              <a:rPr lang="de-DE" sz="2400" dirty="0">
                <a:solidFill>
                  <a:prstClr val="black"/>
                </a:solidFill>
                <a:latin typeface="Arial" panose="020B0604020202020204" pitchFamily="34" charset="0"/>
                <a:cs typeface="Arial" panose="020B0604020202020204" pitchFamily="34" charset="0"/>
              </a:rPr>
              <a:t>5 </a:t>
            </a:r>
            <a:endParaRPr lang="de-DE" sz="2400" dirty="0" smtClean="0">
              <a:solidFill>
                <a:prstClr val="black"/>
              </a:solidFill>
              <a:latin typeface="Arial" panose="020B0604020202020204" pitchFamily="34" charset="0"/>
              <a:cs typeface="Arial" panose="020B0604020202020204" pitchFamily="34" charset="0"/>
            </a:endParaRPr>
          </a:p>
          <a:p>
            <a:pPr lvl="0"/>
            <a:r>
              <a:rPr lang="de-DE" sz="2400" dirty="0" smtClean="0">
                <a:solidFill>
                  <a:prstClr val="black"/>
                </a:solidFill>
                <a:latin typeface="Arial" panose="020B0604020202020204" pitchFamily="34" charset="0"/>
                <a:cs typeface="Arial" panose="020B0604020202020204" pitchFamily="34" charset="0"/>
              </a:rPr>
              <a:t>Vortrag </a:t>
            </a:r>
            <a:r>
              <a:rPr lang="de-DE" sz="2400" dirty="0">
                <a:solidFill>
                  <a:prstClr val="black"/>
                </a:solidFill>
                <a:latin typeface="Arial" panose="020B0604020202020204" pitchFamily="34" charset="0"/>
                <a:cs typeface="Arial" panose="020B0604020202020204" pitchFamily="34" charset="0"/>
              </a:rPr>
              <a:t>"Nachhaltigkeit im Handball" von Herrn Stefan </a:t>
            </a:r>
            <a:r>
              <a:rPr lang="de-DE" sz="2400" dirty="0" err="1" smtClean="0">
                <a:solidFill>
                  <a:prstClr val="black"/>
                </a:solidFill>
                <a:latin typeface="Arial" panose="020B0604020202020204" pitchFamily="34" charset="0"/>
                <a:cs typeface="Arial" panose="020B0604020202020204" pitchFamily="34" charset="0"/>
              </a:rPr>
              <a:t>Hüdepohl</a:t>
            </a:r>
            <a:r>
              <a:rPr lang="de-DE" sz="2400" dirty="0">
                <a:solidFill>
                  <a:prstClr val="black"/>
                </a:solidFill>
                <a:latin typeface="Arial" panose="020B0604020202020204" pitchFamily="34" charset="0"/>
                <a:cs typeface="Arial" panose="020B0604020202020204" pitchFamily="34" charset="0"/>
              </a:rPr>
              <a:t>, Vize Präsident Deutscher Handball Bund </a:t>
            </a:r>
            <a:r>
              <a:rPr lang="de-DE" sz="2400" dirty="0" smtClean="0">
                <a:solidFill>
                  <a:prstClr val="black"/>
                </a:solidFill>
                <a:latin typeface="Arial" panose="020B0604020202020204" pitchFamily="34" charset="0"/>
                <a:cs typeface="Arial" panose="020B0604020202020204" pitchFamily="34" charset="0"/>
              </a:rPr>
              <a:t>DHB </a:t>
            </a:r>
            <a:r>
              <a:rPr lang="de-DE" sz="2400" dirty="0">
                <a:solidFill>
                  <a:prstClr val="black"/>
                </a:solidFill>
                <a:latin typeface="Arial" panose="020B0604020202020204" pitchFamily="34" charset="0"/>
                <a:cs typeface="Arial" panose="020B0604020202020204" pitchFamily="34" charset="0"/>
              </a:rPr>
              <a:t>und Präsident Handballverband </a:t>
            </a:r>
            <a:r>
              <a:rPr lang="de-DE" sz="2400" dirty="0" smtClean="0">
                <a:solidFill>
                  <a:prstClr val="black"/>
                </a:solidFill>
                <a:latin typeface="Arial" panose="020B0604020202020204" pitchFamily="34" charset="0"/>
                <a:cs typeface="Arial" panose="020B0604020202020204" pitchFamily="34" charset="0"/>
              </a:rPr>
              <a:t>Niedersachsen-Bremen </a:t>
            </a:r>
            <a:r>
              <a:rPr lang="de-DE" sz="2400" dirty="0">
                <a:solidFill>
                  <a:prstClr val="black"/>
                </a:solidFill>
                <a:latin typeface="Arial" panose="020B0604020202020204" pitchFamily="34" charset="0"/>
                <a:cs typeface="Arial" panose="020B0604020202020204" pitchFamily="34" charset="0"/>
              </a:rPr>
              <a:t>(HVNB)</a:t>
            </a:r>
            <a:br>
              <a:rPr lang="de-DE" sz="2400" dirty="0">
                <a:solidFill>
                  <a:prstClr val="black"/>
                </a:solidFill>
                <a:latin typeface="Arial" panose="020B0604020202020204" pitchFamily="34" charset="0"/>
                <a:cs typeface="Arial" panose="020B0604020202020204" pitchFamily="34" charset="0"/>
              </a:rPr>
            </a:br>
            <a:r>
              <a:rPr lang="de-DE" sz="2400" dirty="0">
                <a:solidFill>
                  <a:prstClr val="black"/>
                </a:solidFill>
                <a:latin typeface="Arial" panose="020B0604020202020204" pitchFamily="34" charset="0"/>
                <a:cs typeface="Arial" panose="020B0604020202020204" pitchFamily="34" charset="0"/>
              </a:rPr>
              <a:t> </a:t>
            </a:r>
            <a:endParaRPr lang="de-DE" sz="2400" b="1" dirty="0" smtClean="0">
              <a:latin typeface="Arial" panose="020B0604020202020204" pitchFamily="34" charset="0"/>
              <a:cs typeface="Arial" panose="020B0604020202020204" pitchFamily="34" charset="0"/>
            </a:endParaRPr>
          </a:p>
          <a:p>
            <a:endParaRPr lang="de-DE" sz="2400" b="1" dirty="0"/>
          </a:p>
          <a:p>
            <a:r>
              <a:rPr lang="de-DE" sz="3600" b="1" dirty="0" smtClean="0"/>
              <a:t/>
            </a:r>
            <a:br>
              <a:rPr lang="de-DE" sz="3600" b="1" dirty="0" smtClean="0"/>
            </a:br>
            <a:endParaRPr lang="de-DE" sz="1200" b="1" dirty="0" smtClean="0"/>
          </a:p>
        </p:txBody>
      </p:sp>
    </p:spTree>
    <p:extLst>
      <p:ext uri="{BB962C8B-B14F-4D97-AF65-F5344CB8AC3E}">
        <p14:creationId xmlns:p14="http://schemas.microsoft.com/office/powerpoint/2010/main" val="3863207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195701" y="358922"/>
            <a:ext cx="5828224" cy="1439791"/>
          </a:xfrm>
        </p:spPr>
        <p:txBody>
          <a:bodyPr>
            <a:normAutofit fontScale="77500" lnSpcReduction="20000"/>
          </a:bodyPr>
          <a:lstStyle/>
          <a:p>
            <a:r>
              <a:rPr lang="de-DE" sz="16000" b="1" dirty="0" smtClean="0"/>
              <a:t>   </a:t>
            </a:r>
            <a:r>
              <a:rPr lang="de-DE" sz="8600" b="1" dirty="0" smtClean="0"/>
              <a:t>  </a:t>
            </a:r>
            <a:endParaRPr lang="de-DE" sz="16000" b="1" dirty="0"/>
          </a:p>
        </p:txBody>
      </p:sp>
      <p:sp>
        <p:nvSpPr>
          <p:cNvPr id="4" name="Textfeld 3"/>
          <p:cNvSpPr txBox="1"/>
          <p:nvPr/>
        </p:nvSpPr>
        <p:spPr>
          <a:xfrm>
            <a:off x="7375021" y="4580553"/>
            <a:ext cx="4604695" cy="1015663"/>
          </a:xfrm>
          <a:prstGeom prst="rect">
            <a:avLst/>
          </a:prstGeom>
          <a:noFill/>
        </p:spPr>
        <p:txBody>
          <a:bodyPr wrap="square" rtlCol="0">
            <a:spAutoFit/>
          </a:bodyPr>
          <a:lstStyle/>
          <a:p>
            <a:pPr algn="ctr"/>
            <a:endParaRPr lang="de-DE" sz="3600" dirty="0" smtClean="0"/>
          </a:p>
          <a:p>
            <a:pPr algn="ctr"/>
            <a:endParaRPr lang="de-DE" sz="2400" dirty="0"/>
          </a:p>
        </p:txBody>
      </p:sp>
      <p:pic>
        <p:nvPicPr>
          <p:cNvPr id="8" name="Grafik 7"/>
          <p:cNvPicPr>
            <a:picLocks noChangeAspect="1"/>
          </p:cNvPicPr>
          <p:nvPr/>
        </p:nvPicPr>
        <p:blipFill>
          <a:blip r:embed="rId2"/>
          <a:stretch>
            <a:fillRect/>
          </a:stretch>
        </p:blipFill>
        <p:spPr>
          <a:xfrm>
            <a:off x="9682385" y="5150864"/>
            <a:ext cx="2328749" cy="1379637"/>
          </a:xfrm>
          <a:prstGeom prst="rect">
            <a:avLst/>
          </a:prstGeom>
        </p:spPr>
      </p:pic>
      <p:sp>
        <p:nvSpPr>
          <p:cNvPr id="5" name="Textfeld 4"/>
          <p:cNvSpPr txBox="1"/>
          <p:nvPr/>
        </p:nvSpPr>
        <p:spPr>
          <a:xfrm>
            <a:off x="196540" y="153828"/>
            <a:ext cx="8844910" cy="7017306"/>
          </a:xfrm>
          <a:prstGeom prst="rect">
            <a:avLst/>
          </a:prstGeom>
          <a:noFill/>
        </p:spPr>
        <p:txBody>
          <a:bodyPr wrap="square" rtlCol="0">
            <a:spAutoFit/>
          </a:bodyPr>
          <a:lstStyle/>
          <a:p>
            <a:pPr lvl="0"/>
            <a:r>
              <a:rPr lang="de-DE" sz="2400" dirty="0" smtClean="0">
                <a:solidFill>
                  <a:prstClr val="black"/>
                </a:solidFill>
                <a:latin typeface="Roboto"/>
              </a:rPr>
              <a:t>TOP </a:t>
            </a:r>
            <a:r>
              <a:rPr lang="de-DE" sz="2400" dirty="0">
                <a:solidFill>
                  <a:prstClr val="black"/>
                </a:solidFill>
                <a:latin typeface="Roboto"/>
              </a:rPr>
              <a:t>6 </a:t>
            </a:r>
            <a:endParaRPr lang="de-DE" sz="2400" dirty="0" smtClean="0">
              <a:solidFill>
                <a:prstClr val="black"/>
              </a:solidFill>
              <a:latin typeface="Roboto"/>
            </a:endParaRPr>
          </a:p>
          <a:p>
            <a:pPr lvl="0"/>
            <a:r>
              <a:rPr lang="de-DE" sz="2400" dirty="0" smtClean="0">
                <a:solidFill>
                  <a:prstClr val="black"/>
                </a:solidFill>
                <a:latin typeface="Roboto"/>
              </a:rPr>
              <a:t>Bericht </a:t>
            </a:r>
            <a:r>
              <a:rPr lang="de-DE" sz="2400" dirty="0">
                <a:solidFill>
                  <a:prstClr val="black"/>
                </a:solidFill>
                <a:latin typeface="Roboto"/>
              </a:rPr>
              <a:t>"Zwei Jahre N-Rat-UE" </a:t>
            </a:r>
            <a:endParaRPr lang="de-DE" sz="2400" dirty="0" smtClean="0">
              <a:solidFill>
                <a:prstClr val="black"/>
              </a:solidFill>
              <a:latin typeface="Roboto"/>
            </a:endParaRPr>
          </a:p>
          <a:p>
            <a:pPr lvl="0"/>
            <a:r>
              <a:rPr lang="de-DE" sz="2400" dirty="0" smtClean="0">
                <a:solidFill>
                  <a:prstClr val="black"/>
                </a:solidFill>
                <a:latin typeface="Roboto"/>
              </a:rPr>
              <a:t>und </a:t>
            </a:r>
            <a:r>
              <a:rPr lang="de-DE" sz="2400" dirty="0">
                <a:solidFill>
                  <a:prstClr val="black"/>
                </a:solidFill>
                <a:latin typeface="Roboto"/>
              </a:rPr>
              <a:t>"Jahresprogramm </a:t>
            </a:r>
            <a:r>
              <a:rPr lang="de-DE" sz="2400" dirty="0" smtClean="0">
                <a:solidFill>
                  <a:prstClr val="black"/>
                </a:solidFill>
                <a:latin typeface="Roboto"/>
              </a:rPr>
              <a:t>2023</a:t>
            </a:r>
            <a:r>
              <a:rPr lang="de-DE" sz="2400" dirty="0">
                <a:solidFill>
                  <a:prstClr val="black"/>
                </a:solidFill>
                <a:latin typeface="Roboto"/>
              </a:rPr>
              <a:t>" </a:t>
            </a:r>
            <a:endParaRPr lang="de-DE" sz="2400" dirty="0" smtClean="0">
              <a:solidFill>
                <a:prstClr val="black"/>
              </a:solidFill>
              <a:latin typeface="Roboto"/>
            </a:endParaRPr>
          </a:p>
          <a:p>
            <a:pPr lvl="0"/>
            <a:r>
              <a:rPr lang="de-DE" sz="2400" dirty="0" smtClean="0">
                <a:solidFill>
                  <a:prstClr val="black"/>
                </a:solidFill>
                <a:latin typeface="Roboto"/>
              </a:rPr>
              <a:t>vom </a:t>
            </a:r>
            <a:r>
              <a:rPr lang="de-DE" sz="2400" dirty="0">
                <a:solidFill>
                  <a:prstClr val="black"/>
                </a:solidFill>
                <a:latin typeface="Roboto"/>
              </a:rPr>
              <a:t>Geschäftsstellenleiter Nachhaltigkeitsrat – </a:t>
            </a:r>
            <a:r>
              <a:rPr lang="de-DE" sz="2400" dirty="0" smtClean="0">
                <a:solidFill>
                  <a:prstClr val="black"/>
                </a:solidFill>
                <a:latin typeface="Roboto"/>
              </a:rPr>
              <a:t>Region </a:t>
            </a:r>
            <a:r>
              <a:rPr lang="de-DE" sz="2400" dirty="0">
                <a:solidFill>
                  <a:prstClr val="black"/>
                </a:solidFill>
                <a:latin typeface="Roboto"/>
              </a:rPr>
              <a:t>Uelzen </a:t>
            </a:r>
            <a:endParaRPr lang="de-DE" sz="2400" dirty="0" smtClean="0">
              <a:solidFill>
                <a:prstClr val="black"/>
              </a:solidFill>
              <a:latin typeface="Roboto"/>
            </a:endParaRPr>
          </a:p>
          <a:p>
            <a:pPr lvl="0"/>
            <a:r>
              <a:rPr lang="de-DE" sz="2400" dirty="0" smtClean="0">
                <a:solidFill>
                  <a:prstClr val="black"/>
                </a:solidFill>
                <a:latin typeface="Roboto"/>
              </a:rPr>
              <a:t>Herrn </a:t>
            </a:r>
            <a:r>
              <a:rPr lang="de-DE" sz="2400" dirty="0">
                <a:solidFill>
                  <a:prstClr val="black"/>
                </a:solidFill>
                <a:latin typeface="Roboto"/>
              </a:rPr>
              <a:t>Oberstudiendirektor </a:t>
            </a:r>
            <a:r>
              <a:rPr lang="de-DE" sz="2400" dirty="0" smtClean="0">
                <a:solidFill>
                  <a:prstClr val="black"/>
                </a:solidFill>
                <a:latin typeface="Roboto"/>
              </a:rPr>
              <a:t>Stefan  Nowatschin</a:t>
            </a:r>
          </a:p>
          <a:p>
            <a:pPr lvl="0"/>
            <a:endParaRPr lang="de-DE" sz="2400" dirty="0">
              <a:solidFill>
                <a:prstClr val="black"/>
              </a:solidFill>
              <a:latin typeface="Roboto"/>
            </a:endParaRPr>
          </a:p>
          <a:p>
            <a:pPr lvl="0"/>
            <a:r>
              <a:rPr lang="de-DE" sz="2400" b="1" dirty="0" smtClean="0">
                <a:solidFill>
                  <a:prstClr val="black"/>
                </a:solidFill>
                <a:latin typeface="Roboto"/>
              </a:rPr>
              <a:t>Die 17 Nachhaltigkeitsziele geben uns Orientierung?!</a:t>
            </a:r>
          </a:p>
          <a:p>
            <a:pPr lvl="0"/>
            <a:endParaRPr lang="de-DE" sz="1200" b="1" dirty="0" smtClean="0">
              <a:solidFill>
                <a:prstClr val="black"/>
              </a:solidFill>
              <a:latin typeface="Roboto"/>
              <a:hlinkClick r:id="rId3"/>
            </a:endParaRPr>
          </a:p>
          <a:p>
            <a:pPr lvl="0"/>
            <a:r>
              <a:rPr lang="de-DE" sz="2400" b="1" dirty="0" smtClean="0">
                <a:solidFill>
                  <a:prstClr val="black"/>
                </a:solidFill>
                <a:latin typeface="Roboto"/>
                <a:hlinkClick r:id="rId3"/>
              </a:rPr>
              <a:t>https</a:t>
            </a:r>
            <a:r>
              <a:rPr lang="de-DE" sz="2400" b="1" dirty="0">
                <a:solidFill>
                  <a:prstClr val="black"/>
                </a:solidFill>
                <a:latin typeface="Roboto"/>
                <a:hlinkClick r:id="rId3"/>
              </a:rPr>
              <a:t>://sdg-portal.de/de</a:t>
            </a:r>
            <a:r>
              <a:rPr lang="de-DE" sz="2400" b="1" dirty="0" smtClean="0">
                <a:solidFill>
                  <a:prstClr val="black"/>
                </a:solidFill>
                <a:latin typeface="Roboto"/>
                <a:hlinkClick r:id="rId3"/>
              </a:rPr>
              <a:t>/</a:t>
            </a:r>
            <a:endParaRPr lang="de-DE" sz="2400" b="1" dirty="0" smtClean="0">
              <a:solidFill>
                <a:prstClr val="black"/>
              </a:solidFill>
              <a:latin typeface="Roboto"/>
            </a:endParaRPr>
          </a:p>
          <a:p>
            <a:pPr lvl="0"/>
            <a:endParaRPr lang="de-DE" sz="1200" b="1" dirty="0" smtClean="0">
              <a:solidFill>
                <a:prstClr val="black"/>
              </a:solidFill>
              <a:latin typeface="Roboto"/>
            </a:endParaRPr>
          </a:p>
          <a:p>
            <a:pPr lvl="0"/>
            <a:r>
              <a:rPr lang="de-DE" sz="2400" b="1" dirty="0">
                <a:solidFill>
                  <a:prstClr val="black"/>
                </a:solidFill>
                <a:latin typeface="Roboto"/>
              </a:rPr>
              <a:t>SDG-Indikatoren für Kommunen entdecken</a:t>
            </a:r>
          </a:p>
          <a:p>
            <a:pPr lvl="0"/>
            <a:r>
              <a:rPr lang="de-DE" sz="2400" b="1" dirty="0">
                <a:solidFill>
                  <a:prstClr val="black"/>
                </a:solidFill>
                <a:latin typeface="Roboto"/>
              </a:rPr>
              <a:t>Wo stehen die Kommunen auf dem Weg zu den Nachhaltigkeitszielen (</a:t>
            </a:r>
            <a:r>
              <a:rPr lang="de-DE" sz="2400" b="1" dirty="0" err="1">
                <a:solidFill>
                  <a:prstClr val="black"/>
                </a:solidFill>
                <a:latin typeface="Roboto"/>
              </a:rPr>
              <a:t>Sustainable</a:t>
            </a:r>
            <a:r>
              <a:rPr lang="de-DE" sz="2400" b="1" dirty="0">
                <a:solidFill>
                  <a:prstClr val="black"/>
                </a:solidFill>
                <a:latin typeface="Roboto"/>
              </a:rPr>
              <a:t> Development Goals, SDGs) der Vereinten Nationen</a:t>
            </a:r>
            <a:r>
              <a:rPr lang="de-DE" sz="2400" b="1" dirty="0" smtClean="0">
                <a:solidFill>
                  <a:prstClr val="black"/>
                </a:solidFill>
                <a:latin typeface="Roboto"/>
              </a:rPr>
              <a:t>?</a:t>
            </a:r>
          </a:p>
          <a:p>
            <a:pPr lvl="0"/>
            <a:endParaRPr lang="de-DE" sz="2400" b="1" dirty="0" smtClean="0">
              <a:solidFill>
                <a:prstClr val="black"/>
              </a:solidFill>
              <a:latin typeface="Roboto"/>
            </a:endParaRPr>
          </a:p>
          <a:p>
            <a:pPr lvl="0"/>
            <a:r>
              <a:rPr lang="de-DE" sz="2400" dirty="0" smtClean="0">
                <a:solidFill>
                  <a:prstClr val="black"/>
                </a:solidFill>
                <a:latin typeface="Roboto"/>
              </a:rPr>
              <a:t>Einfach </a:t>
            </a:r>
            <a:r>
              <a:rPr lang="de-DE" sz="2400" b="1" dirty="0" smtClean="0">
                <a:solidFill>
                  <a:prstClr val="black"/>
                </a:solidFill>
                <a:latin typeface="Roboto"/>
              </a:rPr>
              <a:t>Stadt Uelzen </a:t>
            </a:r>
            <a:r>
              <a:rPr lang="de-DE" sz="2400" dirty="0" smtClean="0">
                <a:solidFill>
                  <a:prstClr val="black"/>
                </a:solidFill>
                <a:latin typeface="Roboto"/>
              </a:rPr>
              <a:t>oder </a:t>
            </a:r>
            <a:r>
              <a:rPr lang="de-DE" sz="2400" b="1" dirty="0" smtClean="0">
                <a:solidFill>
                  <a:prstClr val="black"/>
                </a:solidFill>
                <a:latin typeface="Roboto"/>
              </a:rPr>
              <a:t>Landkreis Uelzen </a:t>
            </a:r>
            <a:r>
              <a:rPr lang="de-DE" sz="2400" dirty="0" smtClean="0">
                <a:solidFill>
                  <a:prstClr val="black"/>
                </a:solidFill>
                <a:latin typeface="Roboto"/>
              </a:rPr>
              <a:t>eingeben!</a:t>
            </a:r>
          </a:p>
          <a:p>
            <a:pPr lvl="0"/>
            <a:r>
              <a:rPr lang="de-DE" dirty="0">
                <a:solidFill>
                  <a:prstClr val="black"/>
                </a:solidFill>
              </a:rPr>
              <a:t/>
            </a:r>
            <a:br>
              <a:rPr lang="de-DE" dirty="0">
                <a:solidFill>
                  <a:prstClr val="black"/>
                </a:solidFill>
              </a:rPr>
            </a:br>
            <a:endParaRPr lang="de-DE" sz="2400" b="1" dirty="0"/>
          </a:p>
          <a:p>
            <a:r>
              <a:rPr lang="de-DE" sz="3600" b="1" dirty="0" smtClean="0"/>
              <a:t/>
            </a:r>
            <a:br>
              <a:rPr lang="de-DE" sz="3600" b="1" dirty="0" smtClean="0"/>
            </a:br>
            <a:endParaRPr lang="de-DE" sz="1200" b="1" dirty="0" smtClean="0"/>
          </a:p>
        </p:txBody>
      </p:sp>
    </p:spTree>
    <p:extLst>
      <p:ext uri="{BB962C8B-B14F-4D97-AF65-F5344CB8AC3E}">
        <p14:creationId xmlns:p14="http://schemas.microsoft.com/office/powerpoint/2010/main" val="82968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195701" y="358922"/>
            <a:ext cx="5828224" cy="1439791"/>
          </a:xfrm>
        </p:spPr>
        <p:txBody>
          <a:bodyPr>
            <a:normAutofit fontScale="77500" lnSpcReduction="20000"/>
          </a:bodyPr>
          <a:lstStyle/>
          <a:p>
            <a:r>
              <a:rPr lang="de-DE" sz="16000" b="1" dirty="0" smtClean="0"/>
              <a:t>   </a:t>
            </a:r>
            <a:r>
              <a:rPr lang="de-DE" sz="8600" b="1" dirty="0" smtClean="0"/>
              <a:t>  </a:t>
            </a:r>
            <a:endParaRPr lang="de-DE" sz="16000" b="1" dirty="0"/>
          </a:p>
        </p:txBody>
      </p:sp>
      <p:sp>
        <p:nvSpPr>
          <p:cNvPr id="4" name="Textfeld 3"/>
          <p:cNvSpPr txBox="1"/>
          <p:nvPr/>
        </p:nvSpPr>
        <p:spPr>
          <a:xfrm>
            <a:off x="7375021" y="4580553"/>
            <a:ext cx="4604695" cy="1015663"/>
          </a:xfrm>
          <a:prstGeom prst="rect">
            <a:avLst/>
          </a:prstGeom>
          <a:noFill/>
        </p:spPr>
        <p:txBody>
          <a:bodyPr wrap="square" rtlCol="0">
            <a:spAutoFit/>
          </a:bodyPr>
          <a:lstStyle/>
          <a:p>
            <a:pPr algn="ctr"/>
            <a:endParaRPr lang="de-DE" sz="3600" dirty="0" smtClean="0"/>
          </a:p>
          <a:p>
            <a:pPr algn="ctr"/>
            <a:endParaRPr lang="de-DE" sz="2400" dirty="0"/>
          </a:p>
        </p:txBody>
      </p:sp>
      <p:pic>
        <p:nvPicPr>
          <p:cNvPr id="8" name="Grafik 7"/>
          <p:cNvPicPr>
            <a:picLocks noChangeAspect="1"/>
          </p:cNvPicPr>
          <p:nvPr/>
        </p:nvPicPr>
        <p:blipFill>
          <a:blip r:embed="rId2"/>
          <a:stretch>
            <a:fillRect/>
          </a:stretch>
        </p:blipFill>
        <p:spPr>
          <a:xfrm>
            <a:off x="9682385" y="5150864"/>
            <a:ext cx="2328749" cy="1379637"/>
          </a:xfrm>
          <a:prstGeom prst="rect">
            <a:avLst/>
          </a:prstGeom>
        </p:spPr>
      </p:pic>
      <p:sp>
        <p:nvSpPr>
          <p:cNvPr id="5" name="Textfeld 4"/>
          <p:cNvSpPr txBox="1"/>
          <p:nvPr/>
        </p:nvSpPr>
        <p:spPr>
          <a:xfrm>
            <a:off x="196540" y="153828"/>
            <a:ext cx="8844910" cy="1846659"/>
          </a:xfrm>
          <a:prstGeom prst="rect">
            <a:avLst/>
          </a:prstGeom>
          <a:noFill/>
        </p:spPr>
        <p:txBody>
          <a:bodyPr wrap="square" rtlCol="0">
            <a:spAutoFit/>
          </a:bodyPr>
          <a:lstStyle/>
          <a:p>
            <a:pPr lvl="0"/>
            <a:r>
              <a:rPr lang="de-DE" sz="2400" dirty="0" smtClean="0">
                <a:solidFill>
                  <a:prstClr val="black"/>
                </a:solidFill>
                <a:latin typeface="Roboto"/>
              </a:rPr>
              <a:t>TOP </a:t>
            </a:r>
            <a:r>
              <a:rPr lang="de-DE" sz="2400" dirty="0">
                <a:solidFill>
                  <a:prstClr val="black"/>
                </a:solidFill>
                <a:latin typeface="Roboto"/>
              </a:rPr>
              <a:t>6 </a:t>
            </a:r>
            <a:endParaRPr lang="de-DE" sz="2400" dirty="0" smtClean="0">
              <a:solidFill>
                <a:prstClr val="black"/>
              </a:solidFill>
              <a:latin typeface="Roboto"/>
            </a:endParaRPr>
          </a:p>
          <a:p>
            <a:pPr lvl="0"/>
            <a:r>
              <a:rPr lang="de-DE" dirty="0">
                <a:solidFill>
                  <a:prstClr val="black"/>
                </a:solidFill>
              </a:rPr>
              <a:t/>
            </a:r>
            <a:br>
              <a:rPr lang="de-DE" dirty="0">
                <a:solidFill>
                  <a:prstClr val="black"/>
                </a:solidFill>
              </a:rPr>
            </a:br>
            <a:endParaRPr lang="de-DE" sz="2400" b="1" dirty="0"/>
          </a:p>
          <a:p>
            <a:r>
              <a:rPr lang="de-DE" sz="3600" b="1" dirty="0" smtClean="0"/>
              <a:t/>
            </a:r>
            <a:br>
              <a:rPr lang="de-DE" sz="3600" b="1" dirty="0" smtClean="0"/>
            </a:br>
            <a:endParaRPr lang="de-DE" sz="1200" b="1" dirty="0" smtClean="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77" y="846033"/>
            <a:ext cx="9206668" cy="5178751"/>
          </a:xfrm>
          <a:prstGeom prst="rect">
            <a:avLst/>
          </a:prstGeom>
        </p:spPr>
      </p:pic>
    </p:spTree>
    <p:extLst>
      <p:ext uri="{BB962C8B-B14F-4D97-AF65-F5344CB8AC3E}">
        <p14:creationId xmlns:p14="http://schemas.microsoft.com/office/powerpoint/2010/main" val="2816940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195701" y="358922"/>
            <a:ext cx="5828224" cy="1439791"/>
          </a:xfrm>
        </p:spPr>
        <p:txBody>
          <a:bodyPr>
            <a:normAutofit fontScale="77500" lnSpcReduction="20000"/>
          </a:bodyPr>
          <a:lstStyle/>
          <a:p>
            <a:r>
              <a:rPr lang="de-DE" sz="16000" b="1" dirty="0" smtClean="0"/>
              <a:t>   </a:t>
            </a:r>
            <a:r>
              <a:rPr lang="de-DE" sz="8600" b="1" dirty="0" smtClean="0"/>
              <a:t>  </a:t>
            </a:r>
            <a:endParaRPr lang="de-DE" sz="16000" b="1" dirty="0"/>
          </a:p>
        </p:txBody>
      </p:sp>
      <p:sp>
        <p:nvSpPr>
          <p:cNvPr id="4" name="Textfeld 3"/>
          <p:cNvSpPr txBox="1"/>
          <p:nvPr/>
        </p:nvSpPr>
        <p:spPr>
          <a:xfrm>
            <a:off x="7375021" y="4580553"/>
            <a:ext cx="4604695" cy="1015663"/>
          </a:xfrm>
          <a:prstGeom prst="rect">
            <a:avLst/>
          </a:prstGeom>
          <a:noFill/>
        </p:spPr>
        <p:txBody>
          <a:bodyPr wrap="square" rtlCol="0">
            <a:spAutoFit/>
          </a:bodyPr>
          <a:lstStyle/>
          <a:p>
            <a:pPr algn="ctr"/>
            <a:endParaRPr lang="de-DE" sz="3600" dirty="0" smtClean="0"/>
          </a:p>
          <a:p>
            <a:pPr algn="ctr"/>
            <a:endParaRPr lang="de-DE" sz="2400" dirty="0"/>
          </a:p>
        </p:txBody>
      </p:sp>
      <p:pic>
        <p:nvPicPr>
          <p:cNvPr id="8" name="Grafik 7"/>
          <p:cNvPicPr>
            <a:picLocks noChangeAspect="1"/>
          </p:cNvPicPr>
          <p:nvPr/>
        </p:nvPicPr>
        <p:blipFill>
          <a:blip r:embed="rId2"/>
          <a:stretch>
            <a:fillRect/>
          </a:stretch>
        </p:blipFill>
        <p:spPr>
          <a:xfrm>
            <a:off x="9682385" y="5150864"/>
            <a:ext cx="2328749" cy="1379637"/>
          </a:xfrm>
          <a:prstGeom prst="rect">
            <a:avLst/>
          </a:prstGeom>
        </p:spPr>
      </p:pic>
      <p:sp>
        <p:nvSpPr>
          <p:cNvPr id="5" name="Textfeld 4"/>
          <p:cNvSpPr txBox="1"/>
          <p:nvPr/>
        </p:nvSpPr>
        <p:spPr>
          <a:xfrm>
            <a:off x="196540" y="153828"/>
            <a:ext cx="8844910" cy="1846659"/>
          </a:xfrm>
          <a:prstGeom prst="rect">
            <a:avLst/>
          </a:prstGeom>
          <a:noFill/>
        </p:spPr>
        <p:txBody>
          <a:bodyPr wrap="square" rtlCol="0">
            <a:spAutoFit/>
          </a:bodyPr>
          <a:lstStyle/>
          <a:p>
            <a:pPr lvl="0"/>
            <a:r>
              <a:rPr lang="de-DE" sz="2400" dirty="0" smtClean="0">
                <a:solidFill>
                  <a:prstClr val="black"/>
                </a:solidFill>
                <a:latin typeface="Roboto"/>
              </a:rPr>
              <a:t>TOP </a:t>
            </a:r>
            <a:r>
              <a:rPr lang="de-DE" sz="2400" dirty="0">
                <a:solidFill>
                  <a:prstClr val="black"/>
                </a:solidFill>
                <a:latin typeface="Roboto"/>
              </a:rPr>
              <a:t>6 </a:t>
            </a:r>
            <a:endParaRPr lang="de-DE" sz="2400" dirty="0" smtClean="0">
              <a:solidFill>
                <a:prstClr val="black"/>
              </a:solidFill>
              <a:latin typeface="Roboto"/>
            </a:endParaRPr>
          </a:p>
          <a:p>
            <a:pPr lvl="0"/>
            <a:r>
              <a:rPr lang="de-DE" dirty="0">
                <a:solidFill>
                  <a:prstClr val="black"/>
                </a:solidFill>
              </a:rPr>
              <a:t/>
            </a:r>
            <a:br>
              <a:rPr lang="de-DE" dirty="0">
                <a:solidFill>
                  <a:prstClr val="black"/>
                </a:solidFill>
              </a:rPr>
            </a:br>
            <a:endParaRPr lang="de-DE" sz="2400" b="1" dirty="0"/>
          </a:p>
          <a:p>
            <a:r>
              <a:rPr lang="de-DE" sz="3600" b="1" dirty="0" smtClean="0"/>
              <a:t/>
            </a:r>
            <a:br>
              <a:rPr lang="de-DE" sz="3600" b="1" dirty="0" smtClean="0"/>
            </a:br>
            <a:endParaRPr lang="de-DE" sz="1200" b="1" dirty="0" smtClean="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888" y="863127"/>
            <a:ext cx="9373787" cy="5272755"/>
          </a:xfrm>
          <a:prstGeom prst="rect">
            <a:avLst/>
          </a:prstGeom>
        </p:spPr>
      </p:pic>
    </p:spTree>
    <p:extLst>
      <p:ext uri="{BB962C8B-B14F-4D97-AF65-F5344CB8AC3E}">
        <p14:creationId xmlns:p14="http://schemas.microsoft.com/office/powerpoint/2010/main" val="124562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195701" y="358922"/>
            <a:ext cx="5828224" cy="1439791"/>
          </a:xfrm>
        </p:spPr>
        <p:txBody>
          <a:bodyPr>
            <a:normAutofit fontScale="77500" lnSpcReduction="20000"/>
          </a:bodyPr>
          <a:lstStyle/>
          <a:p>
            <a:r>
              <a:rPr lang="de-DE" sz="16000" b="1" dirty="0" smtClean="0"/>
              <a:t>   </a:t>
            </a:r>
            <a:r>
              <a:rPr lang="de-DE" sz="8600" b="1" dirty="0" smtClean="0"/>
              <a:t>  </a:t>
            </a:r>
            <a:endParaRPr lang="de-DE" sz="16000" b="1" dirty="0"/>
          </a:p>
        </p:txBody>
      </p:sp>
      <p:sp>
        <p:nvSpPr>
          <p:cNvPr id="4" name="Textfeld 3"/>
          <p:cNvSpPr txBox="1"/>
          <p:nvPr/>
        </p:nvSpPr>
        <p:spPr>
          <a:xfrm>
            <a:off x="7375021" y="4580553"/>
            <a:ext cx="4604695" cy="1015663"/>
          </a:xfrm>
          <a:prstGeom prst="rect">
            <a:avLst/>
          </a:prstGeom>
          <a:noFill/>
        </p:spPr>
        <p:txBody>
          <a:bodyPr wrap="square" rtlCol="0">
            <a:spAutoFit/>
          </a:bodyPr>
          <a:lstStyle/>
          <a:p>
            <a:pPr algn="ctr"/>
            <a:endParaRPr lang="de-DE" sz="3600" dirty="0" smtClean="0"/>
          </a:p>
          <a:p>
            <a:pPr algn="ctr"/>
            <a:endParaRPr lang="de-DE" sz="2400" dirty="0"/>
          </a:p>
        </p:txBody>
      </p:sp>
      <p:pic>
        <p:nvPicPr>
          <p:cNvPr id="8" name="Grafik 7"/>
          <p:cNvPicPr>
            <a:picLocks noChangeAspect="1"/>
          </p:cNvPicPr>
          <p:nvPr/>
        </p:nvPicPr>
        <p:blipFill>
          <a:blip r:embed="rId2"/>
          <a:stretch>
            <a:fillRect/>
          </a:stretch>
        </p:blipFill>
        <p:spPr>
          <a:xfrm>
            <a:off x="9682385" y="5150864"/>
            <a:ext cx="2328749" cy="1379637"/>
          </a:xfrm>
          <a:prstGeom prst="rect">
            <a:avLst/>
          </a:prstGeom>
        </p:spPr>
      </p:pic>
      <p:sp>
        <p:nvSpPr>
          <p:cNvPr id="5" name="Textfeld 4"/>
          <p:cNvSpPr txBox="1"/>
          <p:nvPr/>
        </p:nvSpPr>
        <p:spPr>
          <a:xfrm>
            <a:off x="196540" y="153828"/>
            <a:ext cx="9109830" cy="6740307"/>
          </a:xfrm>
          <a:prstGeom prst="rect">
            <a:avLst/>
          </a:prstGeom>
          <a:noFill/>
        </p:spPr>
        <p:txBody>
          <a:bodyPr wrap="square" rtlCol="0">
            <a:spAutoFit/>
          </a:bodyPr>
          <a:lstStyle/>
          <a:p>
            <a:pPr lvl="0"/>
            <a:r>
              <a:rPr lang="de-DE" sz="2400" dirty="0" smtClean="0">
                <a:solidFill>
                  <a:prstClr val="black"/>
                </a:solidFill>
                <a:latin typeface="Roboto"/>
              </a:rPr>
              <a:t>TOP </a:t>
            </a:r>
            <a:r>
              <a:rPr lang="de-DE" sz="2400" dirty="0">
                <a:solidFill>
                  <a:prstClr val="black"/>
                </a:solidFill>
                <a:latin typeface="Roboto"/>
              </a:rPr>
              <a:t>6 </a:t>
            </a:r>
            <a:endParaRPr lang="de-DE" sz="2400" dirty="0" smtClean="0">
              <a:solidFill>
                <a:prstClr val="black"/>
              </a:solidFill>
              <a:latin typeface="Roboto"/>
            </a:endParaRPr>
          </a:p>
          <a:p>
            <a:pPr lvl="0"/>
            <a:r>
              <a:rPr lang="de-DE" dirty="0">
                <a:solidFill>
                  <a:prstClr val="black"/>
                </a:solidFill>
              </a:rPr>
              <a:t/>
            </a:r>
            <a:br>
              <a:rPr lang="de-DE" dirty="0">
                <a:solidFill>
                  <a:prstClr val="black"/>
                </a:solidFill>
              </a:rPr>
            </a:br>
            <a:r>
              <a:rPr lang="de-DE" dirty="0" smtClean="0">
                <a:solidFill>
                  <a:prstClr val="black"/>
                </a:solidFill>
              </a:rPr>
              <a:t>Bereiche </a:t>
            </a:r>
            <a:r>
              <a:rPr lang="de-DE" b="1" dirty="0" smtClean="0">
                <a:solidFill>
                  <a:prstClr val="black"/>
                </a:solidFill>
              </a:rPr>
              <a:t>Stadt Uelzen</a:t>
            </a:r>
            <a:r>
              <a:rPr lang="de-DE" dirty="0" smtClean="0">
                <a:solidFill>
                  <a:prstClr val="black"/>
                </a:solidFill>
              </a:rPr>
              <a:t>:</a:t>
            </a:r>
          </a:p>
          <a:p>
            <a:pPr lvl="0"/>
            <a:r>
              <a:rPr lang="de-DE" b="1" dirty="0" smtClean="0">
                <a:solidFill>
                  <a:prstClr val="black"/>
                </a:solidFill>
              </a:rPr>
              <a:t>SDG 1 </a:t>
            </a:r>
            <a:r>
              <a:rPr lang="de-DE" b="1" dirty="0" smtClean="0">
                <a:solidFill>
                  <a:srgbClr val="FF0000"/>
                </a:solidFill>
              </a:rPr>
              <a:t>Armut – Altersarmut 3,76 </a:t>
            </a:r>
            <a:r>
              <a:rPr lang="de-DE" b="1" dirty="0" err="1" smtClean="0">
                <a:solidFill>
                  <a:srgbClr val="FF0000"/>
                </a:solidFill>
              </a:rPr>
              <a:t>verschlechert</a:t>
            </a:r>
            <a:endParaRPr lang="de-DE" b="1" dirty="0" smtClean="0">
              <a:solidFill>
                <a:srgbClr val="FF0000"/>
              </a:solidFill>
            </a:endParaRPr>
          </a:p>
          <a:p>
            <a:pPr lvl="0"/>
            <a:r>
              <a:rPr lang="de-DE" b="1" dirty="0" smtClean="0">
                <a:solidFill>
                  <a:prstClr val="black"/>
                </a:solidFill>
              </a:rPr>
              <a:t>SDG 2</a:t>
            </a:r>
          </a:p>
          <a:p>
            <a:pPr lvl="0"/>
            <a:r>
              <a:rPr lang="de-DE" b="1" dirty="0" smtClean="0">
                <a:solidFill>
                  <a:prstClr val="black"/>
                </a:solidFill>
              </a:rPr>
              <a:t>SDG 3</a:t>
            </a:r>
          </a:p>
          <a:p>
            <a:pPr lvl="0"/>
            <a:r>
              <a:rPr lang="de-DE" b="1" dirty="0">
                <a:solidFill>
                  <a:prstClr val="black"/>
                </a:solidFill>
              </a:rPr>
              <a:t>SDG </a:t>
            </a:r>
            <a:r>
              <a:rPr lang="de-DE" b="1" dirty="0" smtClean="0">
                <a:solidFill>
                  <a:prstClr val="black"/>
                </a:solidFill>
              </a:rPr>
              <a:t>4 </a:t>
            </a:r>
          </a:p>
          <a:p>
            <a:pPr lvl="0"/>
            <a:r>
              <a:rPr lang="de-DE" b="1" dirty="0" smtClean="0">
                <a:solidFill>
                  <a:prstClr val="black"/>
                </a:solidFill>
              </a:rPr>
              <a:t>SDG 5</a:t>
            </a:r>
          </a:p>
          <a:p>
            <a:pPr lvl="0"/>
            <a:r>
              <a:rPr lang="de-DE" b="1" dirty="0" smtClean="0">
                <a:solidFill>
                  <a:prstClr val="black"/>
                </a:solidFill>
              </a:rPr>
              <a:t>SDG 6</a:t>
            </a:r>
          </a:p>
          <a:p>
            <a:pPr lvl="0"/>
            <a:r>
              <a:rPr lang="de-DE" b="1" dirty="0" smtClean="0">
                <a:solidFill>
                  <a:prstClr val="black"/>
                </a:solidFill>
              </a:rPr>
              <a:t>SDG 7</a:t>
            </a:r>
          </a:p>
          <a:p>
            <a:pPr lvl="0"/>
            <a:r>
              <a:rPr lang="de-DE" b="1" dirty="0" smtClean="0">
                <a:solidFill>
                  <a:prstClr val="black"/>
                </a:solidFill>
              </a:rPr>
              <a:t>SDG 8</a:t>
            </a:r>
          </a:p>
          <a:p>
            <a:pPr lvl="0"/>
            <a:r>
              <a:rPr lang="de-DE" b="1" dirty="0">
                <a:solidFill>
                  <a:prstClr val="black"/>
                </a:solidFill>
              </a:rPr>
              <a:t>SDG 9 </a:t>
            </a:r>
            <a:r>
              <a:rPr lang="de-DE" b="1" dirty="0" smtClean="0">
                <a:solidFill>
                  <a:srgbClr val="FF0000"/>
                </a:solidFill>
              </a:rPr>
              <a:t>Existenzgründungen </a:t>
            </a:r>
            <a:r>
              <a:rPr lang="de-DE" b="1" dirty="0">
                <a:solidFill>
                  <a:srgbClr val="FF0000"/>
                </a:solidFill>
              </a:rPr>
              <a:t>(Neuerrichtungen je 1.000 </a:t>
            </a:r>
            <a:r>
              <a:rPr lang="de-DE" b="1" dirty="0" err="1" smtClean="0">
                <a:solidFill>
                  <a:srgbClr val="FF0000"/>
                </a:solidFill>
              </a:rPr>
              <a:t>Einwohner:innen</a:t>
            </a:r>
            <a:r>
              <a:rPr lang="de-DE" b="1" dirty="0" smtClean="0">
                <a:solidFill>
                  <a:srgbClr val="FF0000"/>
                </a:solidFill>
              </a:rPr>
              <a:t>) 5,11 verschlechtert</a:t>
            </a:r>
            <a:endParaRPr lang="de-DE" b="1" dirty="0" smtClean="0">
              <a:solidFill>
                <a:prstClr val="black"/>
              </a:solidFill>
            </a:endParaRPr>
          </a:p>
          <a:p>
            <a:pPr lvl="0"/>
            <a:r>
              <a:rPr lang="de-DE" b="1" dirty="0" smtClean="0">
                <a:solidFill>
                  <a:prstClr val="black"/>
                </a:solidFill>
              </a:rPr>
              <a:t>SDG 10</a:t>
            </a:r>
          </a:p>
          <a:p>
            <a:pPr lvl="0"/>
            <a:r>
              <a:rPr lang="de-DE" b="1" dirty="0">
                <a:solidFill>
                  <a:prstClr val="black"/>
                </a:solidFill>
              </a:rPr>
              <a:t>SDG </a:t>
            </a:r>
            <a:r>
              <a:rPr lang="de-DE" b="1" dirty="0" smtClean="0">
                <a:solidFill>
                  <a:prstClr val="black"/>
                </a:solidFill>
              </a:rPr>
              <a:t>11 </a:t>
            </a:r>
            <a:r>
              <a:rPr lang="de-DE" b="1" dirty="0" smtClean="0">
                <a:solidFill>
                  <a:srgbClr val="FF0000"/>
                </a:solidFill>
              </a:rPr>
              <a:t>Wohnfläche </a:t>
            </a:r>
            <a:r>
              <a:rPr lang="de-DE" b="1" dirty="0">
                <a:solidFill>
                  <a:srgbClr val="FF0000"/>
                </a:solidFill>
              </a:rPr>
              <a:t>(m² je </a:t>
            </a:r>
            <a:r>
              <a:rPr lang="de-DE" b="1" dirty="0" err="1" smtClean="0">
                <a:solidFill>
                  <a:srgbClr val="FF0000"/>
                </a:solidFill>
              </a:rPr>
              <a:t>Einwohner:in</a:t>
            </a:r>
            <a:r>
              <a:rPr lang="de-DE" b="1" dirty="0" smtClean="0">
                <a:solidFill>
                  <a:srgbClr val="FF0000"/>
                </a:solidFill>
              </a:rPr>
              <a:t>) 50,028 </a:t>
            </a:r>
            <a:r>
              <a:rPr lang="de-DE" b="1" dirty="0">
                <a:solidFill>
                  <a:srgbClr val="FF0000"/>
                </a:solidFill>
              </a:rPr>
              <a:t>verschlechtert und </a:t>
            </a:r>
            <a:r>
              <a:rPr lang="de-DE" b="1" dirty="0" smtClean="0">
                <a:solidFill>
                  <a:srgbClr val="FF0000"/>
                </a:solidFill>
              </a:rPr>
              <a:t> </a:t>
            </a:r>
          </a:p>
          <a:p>
            <a:pPr lvl="0"/>
            <a:r>
              <a:rPr lang="de-DE" b="1" dirty="0">
                <a:solidFill>
                  <a:srgbClr val="FF0000"/>
                </a:solidFill>
              </a:rPr>
              <a:t> </a:t>
            </a:r>
            <a:r>
              <a:rPr lang="de-DE" b="1" dirty="0" smtClean="0">
                <a:solidFill>
                  <a:srgbClr val="FF0000"/>
                </a:solidFill>
              </a:rPr>
              <a:t>             Flächeninanspruchnahme (%) 19,037</a:t>
            </a:r>
            <a:endParaRPr lang="de-DE" b="1" dirty="0">
              <a:solidFill>
                <a:srgbClr val="FF0000"/>
              </a:solidFill>
            </a:endParaRPr>
          </a:p>
          <a:p>
            <a:pPr lvl="0"/>
            <a:r>
              <a:rPr lang="de-DE" b="1" dirty="0" smtClean="0">
                <a:solidFill>
                  <a:prstClr val="black"/>
                </a:solidFill>
              </a:rPr>
              <a:t>SDG 12</a:t>
            </a:r>
          </a:p>
          <a:p>
            <a:pPr lvl="0"/>
            <a:r>
              <a:rPr lang="de-DE" b="1" dirty="0" smtClean="0">
                <a:solidFill>
                  <a:prstClr val="black"/>
                </a:solidFill>
              </a:rPr>
              <a:t>SDG 13</a:t>
            </a:r>
          </a:p>
          <a:p>
            <a:pPr lvl="0"/>
            <a:r>
              <a:rPr lang="de-DE" b="1" dirty="0" smtClean="0">
                <a:solidFill>
                  <a:prstClr val="black"/>
                </a:solidFill>
              </a:rPr>
              <a:t>SDG 14</a:t>
            </a:r>
          </a:p>
          <a:p>
            <a:pPr lvl="0"/>
            <a:r>
              <a:rPr lang="de-DE" b="1" dirty="0" smtClean="0">
                <a:solidFill>
                  <a:prstClr val="black"/>
                </a:solidFill>
              </a:rPr>
              <a:t>SDG 15</a:t>
            </a:r>
          </a:p>
          <a:p>
            <a:pPr lvl="0"/>
            <a:r>
              <a:rPr lang="de-DE" b="1" dirty="0" smtClean="0">
                <a:solidFill>
                  <a:prstClr val="black"/>
                </a:solidFill>
              </a:rPr>
              <a:t>SDG 16</a:t>
            </a:r>
          </a:p>
          <a:p>
            <a:pPr lvl="0"/>
            <a:r>
              <a:rPr lang="de-DE" b="1" dirty="0" smtClean="0">
                <a:solidFill>
                  <a:prstClr val="black"/>
                </a:solidFill>
              </a:rPr>
              <a:t>SDG 17</a:t>
            </a:r>
            <a:endParaRPr lang="de-DE" b="1" dirty="0"/>
          </a:p>
          <a:p>
            <a:r>
              <a:rPr lang="de-DE" sz="3600" b="1" dirty="0" smtClean="0"/>
              <a:t/>
            </a:r>
            <a:br>
              <a:rPr lang="de-DE" sz="3600" b="1" dirty="0" smtClean="0"/>
            </a:br>
            <a:endParaRPr lang="de-DE" sz="1200" b="1" dirty="0" smtClean="0"/>
          </a:p>
        </p:txBody>
      </p:sp>
    </p:spTree>
    <p:extLst>
      <p:ext uri="{BB962C8B-B14F-4D97-AF65-F5344CB8AC3E}">
        <p14:creationId xmlns:p14="http://schemas.microsoft.com/office/powerpoint/2010/main" val="3566201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1046</Words>
  <Application>Microsoft Office PowerPoint</Application>
  <PresentationFormat>Breitbild</PresentationFormat>
  <Paragraphs>310</Paragraphs>
  <Slides>20</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20</vt:i4>
      </vt:variant>
    </vt:vector>
  </HeadingPairs>
  <TitlesOfParts>
    <vt:vector size="26" baseType="lpstr">
      <vt:lpstr>Arial</vt:lpstr>
      <vt:lpstr>Calibri</vt:lpstr>
      <vt:lpstr>Calibri Light</vt:lpstr>
      <vt:lpstr>Roboto</vt:lpstr>
      <vt:lpstr>wfont_3c9111_8f6a76aa615347cea258a6322891a597</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Stefan Nowatschin</dc:creator>
  <cp:lastModifiedBy>Stefan Nowatschin</cp:lastModifiedBy>
  <cp:revision>76</cp:revision>
  <dcterms:created xsi:type="dcterms:W3CDTF">2021-01-22T10:27:00Z</dcterms:created>
  <dcterms:modified xsi:type="dcterms:W3CDTF">2023-05-31T10:06:30Z</dcterms:modified>
</cp:coreProperties>
</file>